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87" r:id="rId6"/>
    <p:sldId id="295" r:id="rId7"/>
    <p:sldId id="267" r:id="rId8"/>
    <p:sldId id="288" r:id="rId9"/>
    <p:sldId id="266" r:id="rId10"/>
    <p:sldId id="294" r:id="rId11"/>
    <p:sldId id="290" r:id="rId12"/>
    <p:sldId id="289" r:id="rId13"/>
    <p:sldId id="268" r:id="rId14"/>
    <p:sldId id="291" r:id="rId15"/>
    <p:sldId id="277" r:id="rId16"/>
    <p:sldId id="293" r:id="rId17"/>
    <p:sldId id="261" r:id="rId1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2229"/>
    <a:srgbClr val="9E1E24"/>
    <a:srgbClr val="E6E6E6"/>
    <a:srgbClr val="2D221B"/>
    <a:srgbClr val="0D0D0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152" d="100"/>
          <a:sy n="152" d="100"/>
        </p:scale>
        <p:origin x="-444" y="-90"/>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3_标题幻灯片">
    <p:spTree>
      <p:nvGrpSpPr>
        <p:cNvPr id="1" name=""/>
        <p:cNvGrpSpPr/>
        <p:nvPr/>
      </p:nvGrpSpPr>
      <p:grpSpPr>
        <a:xfrm>
          <a:off x="0" y="0"/>
          <a:ext cx="0" cy="0"/>
          <a:chOff x="0" y="0"/>
          <a:chExt cx="0" cy="0"/>
        </a:xfrm>
      </p:grpSpPr>
      <p:sp>
        <p:nvSpPr>
          <p:cNvPr id="27" name="矩形 26"/>
          <p:cNvSpPr/>
          <p:nvPr/>
        </p:nvSpPr>
        <p:spPr bwMode="auto">
          <a:xfrm>
            <a:off x="-9525" y="44600"/>
            <a:ext cx="9163050" cy="37782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prstClr val="white"/>
              </a:solidFill>
            </a:endParaRPr>
          </a:p>
        </p:txBody>
      </p:sp>
      <p:sp>
        <p:nvSpPr>
          <p:cNvPr id="5" name="TextBox 4"/>
          <p:cNvSpPr txBox="1"/>
          <p:nvPr userDrawn="1"/>
        </p:nvSpPr>
        <p:spPr bwMode="auto">
          <a:xfrm>
            <a:off x="141781" y="95012"/>
            <a:ext cx="1531188" cy="276999"/>
          </a:xfrm>
          <a:prstGeom prst="rect">
            <a:avLst/>
          </a:prstGeom>
          <a:noFill/>
        </p:spPr>
        <p:txBody>
          <a:bodyPr wrap="none">
            <a:spAutoFit/>
          </a:bodyPr>
          <a:lstStyle/>
          <a:p>
            <a:pPr>
              <a:defRPr/>
            </a:pPr>
            <a:r>
              <a:rPr lang="zh-CN" altLang="en-US" sz="1200" spc="300" dirty="0" smtClean="0">
                <a:solidFill>
                  <a:prstClr val="white"/>
                </a:solidFill>
                <a:latin typeface="微软雅黑" pitchFamily="34" charset="-122"/>
                <a:ea typeface="微软雅黑" pitchFamily="34" charset="-122"/>
                <a:cs typeface="Arial" pitchFamily="34" charset="0"/>
              </a:rPr>
              <a:t>扁平化彩色图表</a:t>
            </a:r>
            <a:endParaRPr lang="zh-CN" altLang="en-US" sz="1200" spc="300" dirty="0">
              <a:solidFill>
                <a:prstClr val="white"/>
              </a:solidFill>
              <a:latin typeface="微软雅黑" pitchFamily="34" charset="-122"/>
              <a:ea typeface="微软雅黑" pitchFamily="34" charset="-122"/>
              <a:cs typeface="Arial" pitchFamily="34" charset="0"/>
            </a:endParaRPr>
          </a:p>
        </p:txBody>
      </p:sp>
      <p:sp>
        <p:nvSpPr>
          <p:cNvPr id="6" name="矩形 5"/>
          <p:cNvSpPr/>
          <p:nvPr userDrawn="1"/>
        </p:nvSpPr>
        <p:spPr bwMode="auto">
          <a:xfrm>
            <a:off x="-9525" y="5092030"/>
            <a:ext cx="9163050" cy="5147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prstClr val="white"/>
              </a:solidFill>
            </a:endParaRPr>
          </a:p>
        </p:txBody>
      </p:sp>
    </p:spTree>
    <p:extLst>
      <p:ext uri="{BB962C8B-B14F-4D97-AF65-F5344CB8AC3E}">
        <p14:creationId xmlns:p14="http://schemas.microsoft.com/office/powerpoint/2010/main" xmlns="" val="659351984"/>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2018/1/9</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345" r="546" b="8380"/>
          <a:stretch/>
        </p:blipFill>
        <p:spPr bwMode="auto">
          <a:xfrm>
            <a:off x="-71438" y="-509588"/>
            <a:ext cx="9215438" cy="56530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rot="19973393">
            <a:off x="1063782" y="2540422"/>
            <a:ext cx="5976664" cy="1323439"/>
          </a:xfrm>
          <a:prstGeom prst="rect">
            <a:avLst/>
          </a:prstGeom>
          <a:noFill/>
        </p:spPr>
        <p:txBody>
          <a:bodyPr wrap="square" rtlCol="0">
            <a:spAutoFit/>
          </a:bodyPr>
          <a:lstStyle/>
          <a:p>
            <a:pPr algn="ctr"/>
            <a:r>
              <a:rPr lang="zh-CN" altLang="en-US" sz="4000" b="1" dirty="0" smtClean="0">
                <a:solidFill>
                  <a:srgbClr val="2D221B"/>
                </a:solidFill>
                <a:latin typeface="微软雅黑" pitchFamily="34" charset="-122"/>
                <a:ea typeface="微软雅黑" pitchFamily="34" charset="-122"/>
                <a:cs typeface="Vrinda" panose="020B0502040204020203" pitchFamily="34" charset="0"/>
              </a:rPr>
              <a:t>信息技术</a:t>
            </a:r>
            <a:r>
              <a:rPr lang="zh-CN" altLang="en-US" sz="4000" b="1" dirty="0" smtClean="0">
                <a:solidFill>
                  <a:srgbClr val="2D221B"/>
                </a:solidFill>
                <a:latin typeface="微软雅黑" pitchFamily="34" charset="-122"/>
                <a:ea typeface="微软雅黑" pitchFamily="34" charset="-122"/>
                <a:cs typeface="Vrinda" panose="020B0502040204020203" pitchFamily="34" charset="0"/>
              </a:rPr>
              <a:t>学院</a:t>
            </a:r>
            <a:r>
              <a:rPr lang="en-US" altLang="zh-CN" sz="4000" b="1" dirty="0" smtClean="0">
                <a:solidFill>
                  <a:srgbClr val="2D221B"/>
                </a:solidFill>
                <a:latin typeface="微软雅黑" pitchFamily="34" charset="-122"/>
                <a:ea typeface="微软雅黑" pitchFamily="34" charset="-122"/>
                <a:cs typeface="Vrinda" panose="020B0502040204020203" pitchFamily="34" charset="0"/>
              </a:rPr>
              <a:t>2017</a:t>
            </a:r>
          </a:p>
          <a:p>
            <a:pPr algn="ctr"/>
            <a:r>
              <a:rPr lang="zh-CN" altLang="en-US" sz="4000" b="1" dirty="0" smtClean="0">
                <a:solidFill>
                  <a:srgbClr val="2D221B"/>
                </a:solidFill>
                <a:latin typeface="微软雅黑" pitchFamily="34" charset="-122"/>
                <a:ea typeface="微软雅黑" pitchFamily="34" charset="-122"/>
                <a:cs typeface="Vrinda" panose="020B0502040204020203" pitchFamily="34" charset="0"/>
              </a:rPr>
              <a:t>资助政策宣传</a:t>
            </a:r>
            <a:endParaRPr lang="en-US" altLang="zh-CN" sz="4000" b="1" dirty="0">
              <a:solidFill>
                <a:srgbClr val="2D221B"/>
              </a:solidFill>
              <a:latin typeface="微软雅黑" pitchFamily="34" charset="-122"/>
              <a:ea typeface="微软雅黑" pitchFamily="34" charset="-122"/>
              <a:cs typeface="Vrinda" panose="020B0502040204020203" pitchFamily="34" charset="0"/>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95536" y="20763"/>
            <a:ext cx="2520280" cy="1840467"/>
          </a:xfrm>
          <a:prstGeom prst="rect">
            <a:avLst/>
          </a:prstGeom>
        </p:spPr>
      </p:pic>
    </p:spTree>
    <p:extLst>
      <p:ext uri="{BB962C8B-B14F-4D97-AF65-F5344CB8AC3E}">
        <p14:creationId xmlns:p14="http://schemas.microsoft.com/office/powerpoint/2010/main" xmlns="" val="34192405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2168" t="-90" r="18952" b="2080"/>
          <a:stretch/>
        </p:blipFill>
        <p:spPr bwMode="auto">
          <a:xfrm rot="1815511">
            <a:off x="-732504" y="-1777045"/>
            <a:ext cx="10610830" cy="87482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3275856" y="2355726"/>
            <a:ext cx="4595513" cy="830997"/>
          </a:xfrm>
          <a:prstGeom prst="rect">
            <a:avLst/>
          </a:prstGeom>
          <a:noFill/>
        </p:spPr>
        <p:txBody>
          <a:bodyPr wrap="square" rtlCol="0">
            <a:spAutoFit/>
          </a:bodyPr>
          <a:lstStyle/>
          <a:p>
            <a:r>
              <a:rPr lang="zh-CN" altLang="en-US" sz="4800" b="1" dirty="0" smtClean="0">
                <a:solidFill>
                  <a:srgbClr val="2D221B"/>
                </a:solidFill>
                <a:latin typeface="微软雅黑" pitchFamily="34" charset="-122"/>
                <a:ea typeface="微软雅黑" pitchFamily="34" charset="-122"/>
                <a:cs typeface="Vrinda" panose="020B0502040204020203" pitchFamily="34" charset="0"/>
              </a:rPr>
              <a:t>学校奖助学金</a:t>
            </a:r>
            <a:endParaRPr lang="en-US" altLang="zh-CN" sz="4800" b="1" dirty="0">
              <a:solidFill>
                <a:srgbClr val="2D221B"/>
              </a:solidFill>
              <a:latin typeface="微软雅黑" pitchFamily="34" charset="-122"/>
              <a:ea typeface="微软雅黑" pitchFamily="34" charset="-122"/>
              <a:cs typeface="Vrinda" panose="020B0502040204020203" pitchFamily="34" charset="0"/>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71600" y="339502"/>
            <a:ext cx="2437015" cy="1779662"/>
          </a:xfrm>
          <a:prstGeom prst="rect">
            <a:avLst/>
          </a:prstGeom>
        </p:spPr>
      </p:pic>
    </p:spTree>
    <p:extLst>
      <p:ext uri="{BB962C8B-B14F-4D97-AF65-F5344CB8AC3E}">
        <p14:creationId xmlns:p14="http://schemas.microsoft.com/office/powerpoint/2010/main" xmlns="" val="554277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31697"/>
          <a:stretch/>
        </p:blipFill>
        <p:spPr bwMode="auto">
          <a:xfrm>
            <a:off x="-1023" y="-1"/>
            <a:ext cx="9144000" cy="5143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AutoShape 3"/>
          <p:cNvSpPr>
            <a:spLocks noChangeAspect="1" noChangeArrowheads="1" noTextEdit="1"/>
          </p:cNvSpPr>
          <p:nvPr/>
        </p:nvSpPr>
        <p:spPr bwMode="auto">
          <a:xfrm>
            <a:off x="900113" y="1431926"/>
            <a:ext cx="7343775" cy="2279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a:solidFill>
                <a:prstClr val="black"/>
              </a:solidFill>
            </a:endParaRPr>
          </a:p>
        </p:txBody>
      </p:sp>
      <p:sp>
        <p:nvSpPr>
          <p:cNvPr id="26" name="六边形 2"/>
          <p:cNvSpPr>
            <a:spLocks noChangeArrowheads="1"/>
          </p:cNvSpPr>
          <p:nvPr/>
        </p:nvSpPr>
        <p:spPr bwMode="auto">
          <a:xfrm>
            <a:off x="3747835" y="1695861"/>
            <a:ext cx="1258887" cy="1085850"/>
          </a:xfrm>
          <a:prstGeom prst="hexagon">
            <a:avLst>
              <a:gd name="adj" fmla="val 24991"/>
              <a:gd name="vf" fmla="val 115470"/>
            </a:avLst>
          </a:prstGeom>
          <a:solidFill>
            <a:schemeClr val="accent2"/>
          </a:solidFill>
          <a:ln>
            <a:noFill/>
          </a:ln>
          <a:extLst/>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宋体" pitchFamily="2" charset="-122"/>
              <a:sym typeface="宋体" pitchFamily="2" charset="-122"/>
            </a:endParaRPr>
          </a:p>
        </p:txBody>
      </p:sp>
      <p:sp>
        <p:nvSpPr>
          <p:cNvPr id="27" name="六边形 3"/>
          <p:cNvSpPr>
            <a:spLocks noChangeArrowheads="1"/>
          </p:cNvSpPr>
          <p:nvPr/>
        </p:nvSpPr>
        <p:spPr bwMode="auto">
          <a:xfrm>
            <a:off x="2700338" y="2276475"/>
            <a:ext cx="1258887" cy="1085850"/>
          </a:xfrm>
          <a:prstGeom prst="hexagon">
            <a:avLst>
              <a:gd name="adj" fmla="val 24991"/>
              <a:gd name="vf" fmla="val 115470"/>
            </a:avLst>
          </a:prstGeom>
          <a:solidFill>
            <a:srgbClr val="9E1E24"/>
          </a:solidFill>
          <a:ln>
            <a:noFill/>
          </a:ln>
          <a:extLst/>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宋体" pitchFamily="2" charset="-122"/>
              <a:sym typeface="宋体" pitchFamily="2" charset="-122"/>
            </a:endParaRPr>
          </a:p>
        </p:txBody>
      </p:sp>
      <p:sp>
        <p:nvSpPr>
          <p:cNvPr id="28" name="六边形 4"/>
          <p:cNvSpPr>
            <a:spLocks noChangeArrowheads="1"/>
          </p:cNvSpPr>
          <p:nvPr/>
        </p:nvSpPr>
        <p:spPr bwMode="auto">
          <a:xfrm>
            <a:off x="3762058" y="2857500"/>
            <a:ext cx="1258887" cy="1085850"/>
          </a:xfrm>
          <a:prstGeom prst="hexagon">
            <a:avLst>
              <a:gd name="adj" fmla="val 24991"/>
              <a:gd name="vf" fmla="val 115470"/>
            </a:avLst>
          </a:prstGeom>
          <a:solidFill>
            <a:schemeClr val="accent2">
              <a:lumMod val="60000"/>
              <a:lumOff val="40000"/>
            </a:schemeClr>
          </a:solidFill>
          <a:ln>
            <a:noFill/>
          </a:ln>
          <a:extLst/>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宋体" pitchFamily="2" charset="-122"/>
              <a:sym typeface="宋体" pitchFamily="2" charset="-122"/>
            </a:endParaRPr>
          </a:p>
        </p:txBody>
      </p:sp>
      <p:sp>
        <p:nvSpPr>
          <p:cNvPr id="29" name="六边形 5"/>
          <p:cNvSpPr>
            <a:spLocks noChangeArrowheads="1"/>
          </p:cNvSpPr>
          <p:nvPr/>
        </p:nvSpPr>
        <p:spPr bwMode="auto">
          <a:xfrm>
            <a:off x="4779965" y="2276475"/>
            <a:ext cx="1258887" cy="1085850"/>
          </a:xfrm>
          <a:prstGeom prst="hexagon">
            <a:avLst>
              <a:gd name="adj" fmla="val 24991"/>
              <a:gd name="vf" fmla="val 115470"/>
            </a:avLst>
          </a:prstGeom>
          <a:solidFill>
            <a:schemeClr val="accent2">
              <a:lumMod val="75000"/>
            </a:schemeClr>
          </a:solidFill>
          <a:ln>
            <a:noFill/>
          </a:ln>
          <a:extLst/>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宋体" pitchFamily="2" charset="-122"/>
              <a:sym typeface="宋体" pitchFamily="2" charset="-122"/>
            </a:endParaRPr>
          </a:p>
        </p:txBody>
      </p:sp>
      <p:sp>
        <p:nvSpPr>
          <p:cNvPr id="34" name="TextBox 10"/>
          <p:cNvSpPr>
            <a:spLocks noChangeArrowheads="1"/>
          </p:cNvSpPr>
          <p:nvPr/>
        </p:nvSpPr>
        <p:spPr bwMode="auto">
          <a:xfrm>
            <a:off x="762968" y="1110992"/>
            <a:ext cx="3365500" cy="4614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2400" dirty="0" smtClean="0">
                <a:solidFill>
                  <a:prstClr val="black">
                    <a:lumMod val="75000"/>
                    <a:lumOff val="25000"/>
                  </a:prstClr>
                </a:solidFill>
                <a:sym typeface="宋体" pitchFamily="2" charset="-122"/>
              </a:rPr>
              <a:t>人民奖学金</a:t>
            </a:r>
            <a:endParaRPr lang="zh-CN" altLang="en-US" sz="2400" dirty="0">
              <a:solidFill>
                <a:prstClr val="black">
                  <a:lumMod val="75000"/>
                  <a:lumOff val="25000"/>
                </a:prstClr>
              </a:solidFill>
              <a:sym typeface="宋体" pitchFamily="2" charset="-122"/>
            </a:endParaRPr>
          </a:p>
        </p:txBody>
      </p:sp>
      <p:sp>
        <p:nvSpPr>
          <p:cNvPr id="35" name="TextBox 11"/>
          <p:cNvSpPr>
            <a:spLocks noChangeArrowheads="1"/>
          </p:cNvSpPr>
          <p:nvPr/>
        </p:nvSpPr>
        <p:spPr bwMode="auto">
          <a:xfrm>
            <a:off x="241223" y="3962455"/>
            <a:ext cx="3365500" cy="4614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2400" dirty="0" smtClean="0">
                <a:solidFill>
                  <a:prstClr val="black">
                    <a:lumMod val="75000"/>
                    <a:lumOff val="25000"/>
                  </a:prstClr>
                </a:solidFill>
              </a:rPr>
              <a:t>优秀新生奖学金</a:t>
            </a:r>
            <a:endParaRPr lang="zh-CN" altLang="en-US" sz="2400" dirty="0">
              <a:solidFill>
                <a:prstClr val="black">
                  <a:lumMod val="75000"/>
                  <a:lumOff val="25000"/>
                </a:prstClr>
              </a:solidFill>
              <a:sym typeface="宋体" pitchFamily="2" charset="-122"/>
            </a:endParaRPr>
          </a:p>
        </p:txBody>
      </p:sp>
      <p:sp>
        <p:nvSpPr>
          <p:cNvPr id="36" name="TextBox 12"/>
          <p:cNvSpPr>
            <a:spLocks noChangeArrowheads="1"/>
          </p:cNvSpPr>
          <p:nvPr/>
        </p:nvSpPr>
        <p:spPr bwMode="auto">
          <a:xfrm>
            <a:off x="5865774" y="1057478"/>
            <a:ext cx="3365500" cy="4614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2400" dirty="0" smtClean="0">
                <a:solidFill>
                  <a:prstClr val="black">
                    <a:lumMod val="75000"/>
                    <a:lumOff val="25000"/>
                  </a:prstClr>
                </a:solidFill>
              </a:rPr>
              <a:t>校长特别奖学金</a:t>
            </a:r>
            <a:endParaRPr lang="zh-CN" altLang="en-US" sz="2400" dirty="0">
              <a:solidFill>
                <a:prstClr val="black">
                  <a:lumMod val="75000"/>
                  <a:lumOff val="25000"/>
                </a:prstClr>
              </a:solidFill>
              <a:sym typeface="宋体" pitchFamily="2" charset="-122"/>
            </a:endParaRPr>
          </a:p>
        </p:txBody>
      </p:sp>
      <p:sp>
        <p:nvSpPr>
          <p:cNvPr id="37" name="TextBox 13"/>
          <p:cNvSpPr>
            <a:spLocks noChangeArrowheads="1"/>
          </p:cNvSpPr>
          <p:nvPr/>
        </p:nvSpPr>
        <p:spPr bwMode="auto">
          <a:xfrm>
            <a:off x="5652120" y="4003823"/>
            <a:ext cx="3365500" cy="4614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2400" dirty="0" smtClean="0">
                <a:solidFill>
                  <a:prstClr val="black">
                    <a:lumMod val="75000"/>
                    <a:lumOff val="25000"/>
                  </a:prstClr>
                </a:solidFill>
              </a:rPr>
              <a:t>优秀毕业生奖学金</a:t>
            </a:r>
            <a:endParaRPr lang="zh-CN" altLang="en-US" sz="2400" dirty="0">
              <a:solidFill>
                <a:prstClr val="black">
                  <a:lumMod val="75000"/>
                  <a:lumOff val="25000"/>
                </a:prstClr>
              </a:solidFill>
              <a:sym typeface="宋体" pitchFamily="2" charset="-122"/>
            </a:endParaRPr>
          </a:p>
        </p:txBody>
      </p:sp>
      <p:cxnSp>
        <p:nvCxnSpPr>
          <p:cNvPr id="4" name="直接连接符 3"/>
          <p:cNvCxnSpPr>
            <a:endCxn id="26" idx="4"/>
          </p:cNvCxnSpPr>
          <p:nvPr/>
        </p:nvCxnSpPr>
        <p:spPr>
          <a:xfrm>
            <a:off x="2454990" y="1257507"/>
            <a:ext cx="1564210" cy="438354"/>
          </a:xfrm>
          <a:prstGeom prst="line">
            <a:avLst/>
          </a:prstGeom>
        </p:spPr>
        <p:style>
          <a:lnRef idx="1">
            <a:schemeClr val="accent2"/>
          </a:lnRef>
          <a:fillRef idx="0">
            <a:schemeClr val="accent2"/>
          </a:fillRef>
          <a:effectRef idx="0">
            <a:schemeClr val="accent2"/>
          </a:effectRef>
          <a:fontRef idx="minor">
            <a:schemeClr val="tx1"/>
          </a:fontRef>
        </p:style>
      </p:cxnSp>
      <p:sp>
        <p:nvSpPr>
          <p:cNvPr id="5" name="矩形 4"/>
          <p:cNvSpPr/>
          <p:nvPr/>
        </p:nvSpPr>
        <p:spPr>
          <a:xfrm>
            <a:off x="843413" y="1112017"/>
            <a:ext cx="1602305" cy="416022"/>
          </a:xfrm>
          <a:prstGeom prst="rect">
            <a:avLst/>
          </a:prstGeom>
          <a:no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29" idx="5"/>
            <a:endCxn id="16" idx="2"/>
          </p:cNvCxnSpPr>
          <p:nvPr/>
        </p:nvCxnSpPr>
        <p:spPr>
          <a:xfrm flipV="1">
            <a:off x="5767487" y="1477401"/>
            <a:ext cx="1330246" cy="799074"/>
          </a:xfrm>
          <a:prstGeom prst="line">
            <a:avLst/>
          </a:prstGeom>
          <a:ln>
            <a:solidFill>
              <a:srgbClr val="B32229"/>
            </a:solidFill>
          </a:ln>
        </p:spPr>
        <p:style>
          <a:lnRef idx="1">
            <a:schemeClr val="accent3"/>
          </a:lnRef>
          <a:fillRef idx="0">
            <a:schemeClr val="accent3"/>
          </a:fillRef>
          <a:effectRef idx="0">
            <a:schemeClr val="accent3"/>
          </a:effectRef>
          <a:fontRef idx="minor">
            <a:schemeClr val="tx1"/>
          </a:fontRef>
        </p:style>
      </p:cxnSp>
      <p:cxnSp>
        <p:nvCxnSpPr>
          <p:cNvPr id="9" name="直接连接符 8"/>
          <p:cNvCxnSpPr/>
          <p:nvPr/>
        </p:nvCxnSpPr>
        <p:spPr>
          <a:xfrm>
            <a:off x="4692690" y="3943350"/>
            <a:ext cx="953970" cy="311151"/>
          </a:xfrm>
          <a:prstGeom prst="line">
            <a:avLst/>
          </a:prstGeom>
          <a:ln>
            <a:solidFill>
              <a:srgbClr val="B32229"/>
            </a:solidFill>
          </a:ln>
        </p:spPr>
        <p:style>
          <a:lnRef idx="1">
            <a:schemeClr val="accent4"/>
          </a:lnRef>
          <a:fillRef idx="0">
            <a:schemeClr val="accent4"/>
          </a:fillRef>
          <a:effectRef idx="0">
            <a:schemeClr val="accent4"/>
          </a:effectRef>
          <a:fontRef idx="minor">
            <a:schemeClr val="tx1"/>
          </a:fontRef>
        </p:style>
      </p:cxnSp>
      <p:cxnSp>
        <p:nvCxnSpPr>
          <p:cNvPr id="13" name="直接连接符 12"/>
          <p:cNvCxnSpPr>
            <a:stCxn id="27" idx="3"/>
            <a:endCxn id="14" idx="0"/>
          </p:cNvCxnSpPr>
          <p:nvPr/>
        </p:nvCxnSpPr>
        <p:spPr>
          <a:xfrm flipH="1">
            <a:off x="1431580" y="2819400"/>
            <a:ext cx="1268758" cy="1212337"/>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272748" y="4031737"/>
            <a:ext cx="2317664" cy="399225"/>
          </a:xfrm>
          <a:prstGeom prst="rect">
            <a:avLst/>
          </a:prstGeom>
          <a:no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5951577" y="1112992"/>
            <a:ext cx="2292311" cy="364409"/>
          </a:xfrm>
          <a:prstGeom prst="rect">
            <a:avLst/>
          </a:prstGeom>
          <a:no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646660" y="4030510"/>
            <a:ext cx="2597228" cy="417665"/>
          </a:xfrm>
          <a:prstGeom prst="rect">
            <a:avLst/>
          </a:prstGeom>
          <a:no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Group 3"/>
          <p:cNvGrpSpPr/>
          <p:nvPr/>
        </p:nvGrpSpPr>
        <p:grpSpPr>
          <a:xfrm rot="21388552" flipH="1">
            <a:off x="242579" y="27865"/>
            <a:ext cx="689534" cy="625672"/>
            <a:chOff x="7930034" y="1635267"/>
            <a:chExt cx="3330788" cy="3022303"/>
          </a:xfrm>
          <a:solidFill>
            <a:srgbClr val="01A89E"/>
          </a:solidFill>
        </p:grpSpPr>
        <p:sp>
          <p:nvSpPr>
            <p:cNvPr id="39"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40"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41"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42"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43"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44"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45"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4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4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4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4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5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5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5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5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5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5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5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5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5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5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6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6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6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6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6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65" name="Straight Connector 33"/>
            <p:cNvCxnSpPr>
              <a:stCxn id="41" idx="6"/>
              <a:endCxn id="42"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34"/>
            <p:cNvCxnSpPr>
              <a:stCxn id="42" idx="6"/>
              <a:endCxn id="43"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35"/>
            <p:cNvCxnSpPr>
              <a:stCxn id="43" idx="0"/>
              <a:endCxn id="5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36"/>
            <p:cNvCxnSpPr>
              <a:stCxn id="57" idx="0"/>
              <a:endCxn id="5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37"/>
            <p:cNvCxnSpPr>
              <a:stCxn id="56" idx="0"/>
              <a:endCxn id="5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38"/>
            <p:cNvCxnSpPr>
              <a:stCxn id="55" idx="0"/>
              <a:endCxn id="5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39"/>
            <p:cNvCxnSpPr>
              <a:stCxn id="54" idx="0"/>
              <a:endCxn id="5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40"/>
            <p:cNvCxnSpPr>
              <a:stCxn id="52" idx="0"/>
              <a:endCxn id="5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41"/>
            <p:cNvCxnSpPr>
              <a:stCxn id="53" idx="0"/>
              <a:endCxn id="5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42"/>
            <p:cNvCxnSpPr>
              <a:stCxn id="50" idx="2"/>
              <a:endCxn id="5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43"/>
            <p:cNvCxnSpPr>
              <a:stCxn id="51" idx="2"/>
              <a:endCxn id="4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44"/>
            <p:cNvCxnSpPr>
              <a:stCxn id="47" idx="4"/>
              <a:endCxn id="4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45"/>
            <p:cNvCxnSpPr>
              <a:stCxn id="48" idx="4"/>
              <a:endCxn id="4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46"/>
            <p:cNvCxnSpPr>
              <a:stCxn id="49" idx="4"/>
              <a:endCxn id="4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47"/>
            <p:cNvCxnSpPr>
              <a:stCxn id="46" idx="4"/>
              <a:endCxn id="45"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0" name="Straight Connector 48"/>
            <p:cNvCxnSpPr>
              <a:stCxn id="45" idx="4"/>
              <a:endCxn id="44"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1" name="Straight Connector 49"/>
            <p:cNvCxnSpPr>
              <a:stCxn id="44" idx="4"/>
              <a:endCxn id="41"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2" name="Straight Connector 50"/>
            <p:cNvCxnSpPr>
              <a:stCxn id="41" idx="7"/>
              <a:endCxn id="6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3" name="Straight Connector 51"/>
            <p:cNvCxnSpPr>
              <a:stCxn id="63" idx="6"/>
              <a:endCxn id="43"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4" name="Straight Connector 52"/>
            <p:cNvCxnSpPr>
              <a:stCxn id="63" idx="4"/>
              <a:endCxn id="42"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5" name="Straight Connector 53"/>
            <p:cNvCxnSpPr>
              <a:stCxn id="63" idx="1"/>
              <a:endCxn id="44"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6" name="Straight Connector 54"/>
            <p:cNvCxnSpPr>
              <a:stCxn id="44" idx="7"/>
              <a:endCxn id="6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7" name="Straight Connector 55"/>
            <p:cNvCxnSpPr>
              <a:stCxn id="60" idx="6"/>
              <a:endCxn id="5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8" name="Straight Connector 56"/>
            <p:cNvCxnSpPr>
              <a:stCxn id="57" idx="1"/>
              <a:endCxn id="6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9" name="Straight Connector 57"/>
            <p:cNvCxnSpPr>
              <a:stCxn id="63" idx="0"/>
              <a:endCxn id="5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90" name="Straight Connector 58"/>
            <p:cNvCxnSpPr>
              <a:stCxn id="56" idx="1"/>
              <a:endCxn id="6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91" name="Straight Connector 59"/>
            <p:cNvCxnSpPr>
              <a:stCxn id="45" idx="7"/>
              <a:endCxn id="6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92" name="Straight Connector 60"/>
            <p:cNvCxnSpPr>
              <a:stCxn id="64" idx="7"/>
              <a:endCxn id="5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93" name="Straight Connector 61"/>
            <p:cNvCxnSpPr>
              <a:stCxn id="55" idx="1"/>
              <a:endCxn id="5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94" name="Straight Connector 62"/>
            <p:cNvCxnSpPr>
              <a:stCxn id="60" idx="0"/>
              <a:endCxn id="6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95" name="Straight Connector 63"/>
            <p:cNvCxnSpPr>
              <a:stCxn id="64" idx="0"/>
              <a:endCxn id="4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96" name="Straight Connector 64"/>
            <p:cNvCxnSpPr>
              <a:stCxn id="46" idx="7"/>
              <a:endCxn id="5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97" name="Straight Connector 65"/>
            <p:cNvCxnSpPr>
              <a:stCxn id="58" idx="1"/>
              <a:endCxn id="4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98" name="Straight Connector 66"/>
            <p:cNvCxnSpPr>
              <a:stCxn id="49" idx="7"/>
              <a:endCxn id="6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99" name="Straight Connector 67"/>
            <p:cNvCxnSpPr>
              <a:stCxn id="58" idx="0"/>
              <a:endCxn id="6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100" name="Straight Connector 68"/>
            <p:cNvCxnSpPr>
              <a:stCxn id="59" idx="0"/>
              <a:endCxn id="5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101" name="Straight Connector 69"/>
            <p:cNvCxnSpPr>
              <a:stCxn id="58" idx="7"/>
              <a:endCxn id="5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102" name="Straight Connector 70"/>
            <p:cNvCxnSpPr>
              <a:stCxn id="52" idx="1"/>
              <a:endCxn id="6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103" name="Straight Connector 71"/>
            <p:cNvCxnSpPr>
              <a:stCxn id="62" idx="7"/>
              <a:endCxn id="5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104" name="Straight Connector 72"/>
            <p:cNvCxnSpPr>
              <a:stCxn id="62" idx="1"/>
              <a:endCxn id="6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105" name="Straight Connector 73"/>
            <p:cNvCxnSpPr>
              <a:stCxn id="48" idx="7"/>
              <a:endCxn id="6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106" name="Straight Connector 74"/>
            <p:cNvCxnSpPr>
              <a:stCxn id="61" idx="1"/>
              <a:endCxn id="4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107" name="Straight Connector 75"/>
            <p:cNvCxnSpPr>
              <a:stCxn id="61" idx="0"/>
              <a:endCxn id="5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108" name="Straight Connector 76"/>
            <p:cNvCxnSpPr>
              <a:stCxn id="61" idx="7"/>
              <a:endCxn id="5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109" name="Straight Connector 77"/>
            <p:cNvCxnSpPr>
              <a:stCxn id="61" idx="6"/>
              <a:endCxn id="5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11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111" name="TextBox 7"/>
          <p:cNvSpPr txBox="1"/>
          <p:nvPr/>
        </p:nvSpPr>
        <p:spPr>
          <a:xfrm>
            <a:off x="937692" y="144686"/>
            <a:ext cx="3024335" cy="400110"/>
          </a:xfrm>
          <a:prstGeom prst="rect">
            <a:avLst/>
          </a:prstGeom>
          <a:noFill/>
        </p:spPr>
        <p:txBody>
          <a:bodyPr wrap="square" rtlCol="0">
            <a:spAutoFit/>
          </a:bodyPr>
          <a:lstStyle/>
          <a:p>
            <a:r>
              <a:rPr lang="zh-CN" altLang="en-US" sz="2000" b="1" dirty="0">
                <a:solidFill>
                  <a:srgbClr val="2D221B"/>
                </a:solidFill>
                <a:latin typeface="微软雅黑" pitchFamily="34" charset="-122"/>
                <a:ea typeface="微软雅黑" pitchFamily="34" charset="-122"/>
                <a:cs typeface="Vrinda" panose="020B0502040204020203" pitchFamily="34" charset="0"/>
              </a:rPr>
              <a:t>学校</a:t>
            </a:r>
            <a:r>
              <a:rPr lang="zh-CN" altLang="en-US" sz="2000" b="1" dirty="0" smtClean="0">
                <a:solidFill>
                  <a:srgbClr val="2D221B"/>
                </a:solidFill>
                <a:latin typeface="微软雅黑" pitchFamily="34" charset="-122"/>
                <a:ea typeface="微软雅黑" pitchFamily="34" charset="-122"/>
                <a:cs typeface="Vrinda" panose="020B0502040204020203" pitchFamily="34" charset="0"/>
              </a:rPr>
              <a:t>奖助学金</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112" name="Freeform 44"/>
          <p:cNvSpPr>
            <a:spLocks noChangeArrowheads="1"/>
          </p:cNvSpPr>
          <p:nvPr/>
        </p:nvSpPr>
        <p:spPr bwMode="auto">
          <a:xfrm>
            <a:off x="4209703" y="2054380"/>
            <a:ext cx="361275" cy="379412"/>
          </a:xfrm>
          <a:custGeom>
            <a:avLst/>
            <a:gdLst>
              <a:gd name="T0" fmla="*/ 208635 w 609"/>
              <a:gd name="T1" fmla="*/ 218715 h 609"/>
              <a:gd name="T2" fmla="*/ 157915 w 609"/>
              <a:gd name="T3" fmla="*/ 208643 h 609"/>
              <a:gd name="T4" fmla="*/ 198563 w 609"/>
              <a:gd name="T5" fmla="*/ 198570 h 609"/>
              <a:gd name="T6" fmla="*/ 198563 w 609"/>
              <a:gd name="T7" fmla="*/ 167993 h 609"/>
              <a:gd name="T8" fmla="*/ 218707 w 609"/>
              <a:gd name="T9" fmla="*/ 167993 h 609"/>
              <a:gd name="T10" fmla="*/ 208635 w 609"/>
              <a:gd name="T11" fmla="*/ 218715 h 609"/>
              <a:gd name="T12" fmla="*/ 208635 w 609"/>
              <a:gd name="T13" fmla="*/ 81658 h 609"/>
              <a:gd name="T14" fmla="*/ 218707 w 609"/>
              <a:gd name="T15" fmla="*/ 127344 h 609"/>
              <a:gd name="T16" fmla="*/ 198563 w 609"/>
              <a:gd name="T17" fmla="*/ 127344 h 609"/>
              <a:gd name="T18" fmla="*/ 208635 w 609"/>
              <a:gd name="T19" fmla="*/ 81658 h 609"/>
              <a:gd name="T20" fmla="*/ 208635 w 609"/>
              <a:gd name="T21" fmla="*/ 61154 h 609"/>
              <a:gd name="T22" fmla="*/ 198563 w 609"/>
              <a:gd name="T23" fmla="*/ 51082 h 609"/>
              <a:gd name="T24" fmla="*/ 167987 w 609"/>
              <a:gd name="T25" fmla="*/ 20505 h 609"/>
              <a:gd name="T26" fmla="*/ 157915 w 609"/>
              <a:gd name="T27" fmla="*/ 10432 h 609"/>
              <a:gd name="T28" fmla="*/ 167987 w 609"/>
              <a:gd name="T29" fmla="*/ 0 h 609"/>
              <a:gd name="T30" fmla="*/ 218707 w 609"/>
              <a:gd name="T31" fmla="*/ 10432 h 609"/>
              <a:gd name="T32" fmla="*/ 208635 w 609"/>
              <a:gd name="T33" fmla="*/ 61154 h 609"/>
              <a:gd name="T34" fmla="*/ 139929 w 609"/>
              <a:gd name="T35" fmla="*/ 109358 h 609"/>
              <a:gd name="T36" fmla="*/ 132375 w 609"/>
              <a:gd name="T37" fmla="*/ 106840 h 609"/>
              <a:gd name="T38" fmla="*/ 119785 w 609"/>
              <a:gd name="T39" fmla="*/ 152525 h 609"/>
              <a:gd name="T40" fmla="*/ 99282 w 609"/>
              <a:gd name="T41" fmla="*/ 152525 h 609"/>
              <a:gd name="T42" fmla="*/ 86692 w 609"/>
              <a:gd name="T43" fmla="*/ 106840 h 609"/>
              <a:gd name="T44" fmla="*/ 78778 w 609"/>
              <a:gd name="T45" fmla="*/ 109358 h 609"/>
              <a:gd name="T46" fmla="*/ 71224 w 609"/>
              <a:gd name="T47" fmla="*/ 91731 h 609"/>
              <a:gd name="T48" fmla="*/ 101800 w 609"/>
              <a:gd name="T49" fmla="*/ 58636 h 609"/>
              <a:gd name="T50" fmla="*/ 109354 w 609"/>
              <a:gd name="T51" fmla="*/ 56118 h 609"/>
              <a:gd name="T52" fmla="*/ 117267 w 609"/>
              <a:gd name="T53" fmla="*/ 58636 h 609"/>
              <a:gd name="T54" fmla="*/ 147484 w 609"/>
              <a:gd name="T55" fmla="*/ 91731 h 609"/>
              <a:gd name="T56" fmla="*/ 139929 w 609"/>
              <a:gd name="T57" fmla="*/ 109358 h 609"/>
              <a:gd name="T58" fmla="*/ 127339 w 609"/>
              <a:gd name="T59" fmla="*/ 20505 h 609"/>
              <a:gd name="T60" fmla="*/ 81296 w 609"/>
              <a:gd name="T61" fmla="*/ 10432 h 609"/>
              <a:gd name="T62" fmla="*/ 127339 w 609"/>
              <a:gd name="T63" fmla="*/ 0 h 609"/>
              <a:gd name="T64" fmla="*/ 127339 w 609"/>
              <a:gd name="T65" fmla="*/ 20505 h 609"/>
              <a:gd name="T66" fmla="*/ 51080 w 609"/>
              <a:gd name="T67" fmla="*/ 218715 h 609"/>
              <a:gd name="T68" fmla="*/ 0 w 609"/>
              <a:gd name="T69" fmla="*/ 208643 h 609"/>
              <a:gd name="T70" fmla="*/ 0 w 609"/>
              <a:gd name="T71" fmla="*/ 167993 h 609"/>
              <a:gd name="T72" fmla="*/ 20504 w 609"/>
              <a:gd name="T73" fmla="*/ 167993 h 609"/>
              <a:gd name="T74" fmla="*/ 51080 w 609"/>
              <a:gd name="T75" fmla="*/ 198570 h 609"/>
              <a:gd name="T76" fmla="*/ 51080 w 609"/>
              <a:gd name="T77" fmla="*/ 218715 h 609"/>
              <a:gd name="T78" fmla="*/ 20504 w 609"/>
              <a:gd name="T79" fmla="*/ 91731 h 609"/>
              <a:gd name="T80" fmla="*/ 10432 w 609"/>
              <a:gd name="T81" fmla="*/ 137417 h 609"/>
              <a:gd name="T82" fmla="*/ 0 w 609"/>
              <a:gd name="T83" fmla="*/ 91731 h 609"/>
              <a:gd name="T84" fmla="*/ 20504 w 609"/>
              <a:gd name="T85" fmla="*/ 91731 h 609"/>
              <a:gd name="T86" fmla="*/ 51080 w 609"/>
              <a:gd name="T87" fmla="*/ 20505 h 609"/>
              <a:gd name="T88" fmla="*/ 20504 w 609"/>
              <a:gd name="T89" fmla="*/ 20505 h 609"/>
              <a:gd name="T90" fmla="*/ 10432 w 609"/>
              <a:gd name="T91" fmla="*/ 61154 h 609"/>
              <a:gd name="T92" fmla="*/ 0 w 609"/>
              <a:gd name="T93" fmla="*/ 51082 h 609"/>
              <a:gd name="T94" fmla="*/ 10432 w 609"/>
              <a:gd name="T95" fmla="*/ 0 h 609"/>
              <a:gd name="T96" fmla="*/ 51080 w 609"/>
              <a:gd name="T97" fmla="*/ 0 h 609"/>
              <a:gd name="T98" fmla="*/ 51080 w 609"/>
              <a:gd name="T99" fmla="*/ 20505 h 609"/>
              <a:gd name="T100" fmla="*/ 91728 w 609"/>
              <a:gd name="T101" fmla="*/ 198570 h 609"/>
              <a:gd name="T102" fmla="*/ 137411 w 609"/>
              <a:gd name="T103" fmla="*/ 208643 h 609"/>
              <a:gd name="T104" fmla="*/ 91728 w 609"/>
              <a:gd name="T105" fmla="*/ 218715 h 609"/>
              <a:gd name="T106" fmla="*/ 91728 w 609"/>
              <a:gd name="T107" fmla="*/ 198570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09" h="609">
                <a:moveTo>
                  <a:pt x="580" y="608"/>
                </a:moveTo>
                <a:lnTo>
                  <a:pt x="580" y="608"/>
                </a:lnTo>
                <a:cubicBezTo>
                  <a:pt x="467" y="608"/>
                  <a:pt x="467" y="608"/>
                  <a:pt x="467" y="608"/>
                </a:cubicBezTo>
                <a:cubicBezTo>
                  <a:pt x="446" y="608"/>
                  <a:pt x="439" y="594"/>
                  <a:pt x="439" y="580"/>
                </a:cubicBezTo>
                <a:cubicBezTo>
                  <a:pt x="439" y="559"/>
                  <a:pt x="446" y="552"/>
                  <a:pt x="467" y="552"/>
                </a:cubicBezTo>
                <a:cubicBezTo>
                  <a:pt x="552" y="552"/>
                  <a:pt x="552" y="552"/>
                  <a:pt x="552" y="552"/>
                </a:cubicBezTo>
                <a:cubicBezTo>
                  <a:pt x="552" y="467"/>
                  <a:pt x="552" y="467"/>
                  <a:pt x="552" y="467"/>
                </a:cubicBezTo>
                <a:cubicBezTo>
                  <a:pt x="552" y="446"/>
                  <a:pt x="559" y="439"/>
                  <a:pt x="580" y="439"/>
                </a:cubicBezTo>
                <a:cubicBezTo>
                  <a:pt x="594" y="439"/>
                  <a:pt x="608" y="446"/>
                  <a:pt x="608" y="467"/>
                </a:cubicBezTo>
                <a:cubicBezTo>
                  <a:pt x="608" y="580"/>
                  <a:pt x="608" y="580"/>
                  <a:pt x="608" y="580"/>
                </a:cubicBezTo>
                <a:cubicBezTo>
                  <a:pt x="608" y="594"/>
                  <a:pt x="594" y="608"/>
                  <a:pt x="580" y="608"/>
                </a:cubicBezTo>
                <a:close/>
                <a:moveTo>
                  <a:pt x="580" y="227"/>
                </a:moveTo>
                <a:lnTo>
                  <a:pt x="580" y="227"/>
                </a:lnTo>
                <a:cubicBezTo>
                  <a:pt x="594" y="227"/>
                  <a:pt x="608" y="241"/>
                  <a:pt x="608" y="255"/>
                </a:cubicBezTo>
                <a:cubicBezTo>
                  <a:pt x="608" y="354"/>
                  <a:pt x="608" y="354"/>
                  <a:pt x="608" y="354"/>
                </a:cubicBezTo>
                <a:cubicBezTo>
                  <a:pt x="608" y="368"/>
                  <a:pt x="594" y="382"/>
                  <a:pt x="580" y="382"/>
                </a:cubicBezTo>
                <a:cubicBezTo>
                  <a:pt x="559" y="382"/>
                  <a:pt x="552" y="368"/>
                  <a:pt x="552" y="354"/>
                </a:cubicBezTo>
                <a:cubicBezTo>
                  <a:pt x="552" y="255"/>
                  <a:pt x="552" y="255"/>
                  <a:pt x="552" y="255"/>
                </a:cubicBezTo>
                <a:cubicBezTo>
                  <a:pt x="552" y="241"/>
                  <a:pt x="559" y="227"/>
                  <a:pt x="580" y="227"/>
                </a:cubicBezTo>
                <a:close/>
                <a:moveTo>
                  <a:pt x="580" y="170"/>
                </a:moveTo>
                <a:lnTo>
                  <a:pt x="580" y="170"/>
                </a:lnTo>
                <a:cubicBezTo>
                  <a:pt x="559" y="170"/>
                  <a:pt x="552" y="163"/>
                  <a:pt x="552" y="142"/>
                </a:cubicBezTo>
                <a:cubicBezTo>
                  <a:pt x="552" y="57"/>
                  <a:pt x="552" y="57"/>
                  <a:pt x="552" y="57"/>
                </a:cubicBezTo>
                <a:cubicBezTo>
                  <a:pt x="467" y="57"/>
                  <a:pt x="467" y="57"/>
                  <a:pt x="467" y="57"/>
                </a:cubicBezTo>
                <a:cubicBezTo>
                  <a:pt x="446" y="57"/>
                  <a:pt x="439" y="50"/>
                  <a:pt x="439" y="29"/>
                </a:cubicBezTo>
                <a:cubicBezTo>
                  <a:pt x="439" y="15"/>
                  <a:pt x="446" y="0"/>
                  <a:pt x="467" y="0"/>
                </a:cubicBezTo>
                <a:cubicBezTo>
                  <a:pt x="580" y="0"/>
                  <a:pt x="580" y="0"/>
                  <a:pt x="580" y="0"/>
                </a:cubicBezTo>
                <a:cubicBezTo>
                  <a:pt x="594" y="0"/>
                  <a:pt x="608" y="15"/>
                  <a:pt x="608" y="29"/>
                </a:cubicBezTo>
                <a:cubicBezTo>
                  <a:pt x="608" y="142"/>
                  <a:pt x="608" y="142"/>
                  <a:pt x="608" y="142"/>
                </a:cubicBezTo>
                <a:cubicBezTo>
                  <a:pt x="608" y="163"/>
                  <a:pt x="594" y="170"/>
                  <a:pt x="580" y="170"/>
                </a:cubicBezTo>
                <a:close/>
                <a:moveTo>
                  <a:pt x="389" y="304"/>
                </a:moveTo>
                <a:lnTo>
                  <a:pt x="389" y="304"/>
                </a:lnTo>
                <a:cubicBezTo>
                  <a:pt x="382" y="304"/>
                  <a:pt x="375" y="297"/>
                  <a:pt x="368" y="297"/>
                </a:cubicBezTo>
                <a:cubicBezTo>
                  <a:pt x="333" y="255"/>
                  <a:pt x="333" y="255"/>
                  <a:pt x="333" y="255"/>
                </a:cubicBezTo>
                <a:cubicBezTo>
                  <a:pt x="333" y="424"/>
                  <a:pt x="333" y="424"/>
                  <a:pt x="333" y="424"/>
                </a:cubicBezTo>
                <a:cubicBezTo>
                  <a:pt x="333" y="446"/>
                  <a:pt x="318" y="453"/>
                  <a:pt x="304" y="453"/>
                </a:cubicBezTo>
                <a:cubicBezTo>
                  <a:pt x="290" y="453"/>
                  <a:pt x="276" y="446"/>
                  <a:pt x="276" y="424"/>
                </a:cubicBezTo>
                <a:cubicBezTo>
                  <a:pt x="276" y="255"/>
                  <a:pt x="276" y="255"/>
                  <a:pt x="276" y="255"/>
                </a:cubicBezTo>
                <a:cubicBezTo>
                  <a:pt x="241" y="297"/>
                  <a:pt x="241" y="297"/>
                  <a:pt x="241" y="297"/>
                </a:cubicBezTo>
                <a:cubicBezTo>
                  <a:pt x="234" y="297"/>
                  <a:pt x="226" y="304"/>
                  <a:pt x="219" y="304"/>
                </a:cubicBezTo>
                <a:cubicBezTo>
                  <a:pt x="205" y="304"/>
                  <a:pt x="191" y="290"/>
                  <a:pt x="191" y="276"/>
                </a:cubicBezTo>
                <a:cubicBezTo>
                  <a:pt x="191" y="269"/>
                  <a:pt x="191" y="262"/>
                  <a:pt x="198" y="255"/>
                </a:cubicBezTo>
                <a:cubicBezTo>
                  <a:pt x="283" y="163"/>
                  <a:pt x="283" y="163"/>
                  <a:pt x="283" y="163"/>
                </a:cubicBezTo>
                <a:cubicBezTo>
                  <a:pt x="290" y="156"/>
                  <a:pt x="297" y="156"/>
                  <a:pt x="304" y="156"/>
                </a:cubicBezTo>
                <a:cubicBezTo>
                  <a:pt x="311" y="156"/>
                  <a:pt x="318" y="156"/>
                  <a:pt x="326" y="163"/>
                </a:cubicBezTo>
                <a:cubicBezTo>
                  <a:pt x="410" y="255"/>
                  <a:pt x="410" y="255"/>
                  <a:pt x="410" y="255"/>
                </a:cubicBezTo>
                <a:cubicBezTo>
                  <a:pt x="417" y="262"/>
                  <a:pt x="417" y="269"/>
                  <a:pt x="417" y="276"/>
                </a:cubicBezTo>
                <a:cubicBezTo>
                  <a:pt x="417" y="290"/>
                  <a:pt x="403" y="304"/>
                  <a:pt x="389" y="304"/>
                </a:cubicBezTo>
                <a:close/>
                <a:moveTo>
                  <a:pt x="354" y="57"/>
                </a:moveTo>
                <a:lnTo>
                  <a:pt x="354" y="57"/>
                </a:lnTo>
                <a:cubicBezTo>
                  <a:pt x="255" y="57"/>
                  <a:pt x="255" y="57"/>
                  <a:pt x="255" y="57"/>
                </a:cubicBezTo>
                <a:cubicBezTo>
                  <a:pt x="241" y="57"/>
                  <a:pt x="226" y="50"/>
                  <a:pt x="226" y="29"/>
                </a:cubicBezTo>
                <a:cubicBezTo>
                  <a:pt x="226" y="15"/>
                  <a:pt x="241" y="0"/>
                  <a:pt x="255" y="0"/>
                </a:cubicBezTo>
                <a:cubicBezTo>
                  <a:pt x="354" y="0"/>
                  <a:pt x="354" y="0"/>
                  <a:pt x="354" y="0"/>
                </a:cubicBezTo>
                <a:cubicBezTo>
                  <a:pt x="368" y="0"/>
                  <a:pt x="382" y="15"/>
                  <a:pt x="382" y="29"/>
                </a:cubicBezTo>
                <a:cubicBezTo>
                  <a:pt x="382" y="50"/>
                  <a:pt x="368" y="57"/>
                  <a:pt x="354" y="57"/>
                </a:cubicBezTo>
                <a:close/>
                <a:moveTo>
                  <a:pt x="142" y="608"/>
                </a:moveTo>
                <a:lnTo>
                  <a:pt x="142" y="608"/>
                </a:lnTo>
                <a:cubicBezTo>
                  <a:pt x="29" y="608"/>
                  <a:pt x="29" y="608"/>
                  <a:pt x="29" y="608"/>
                </a:cubicBezTo>
                <a:cubicBezTo>
                  <a:pt x="15" y="608"/>
                  <a:pt x="0" y="594"/>
                  <a:pt x="0" y="580"/>
                </a:cubicBezTo>
                <a:cubicBezTo>
                  <a:pt x="0" y="467"/>
                  <a:pt x="0" y="467"/>
                  <a:pt x="0" y="467"/>
                </a:cubicBezTo>
                <a:cubicBezTo>
                  <a:pt x="0" y="446"/>
                  <a:pt x="15" y="439"/>
                  <a:pt x="29" y="439"/>
                </a:cubicBezTo>
                <a:cubicBezTo>
                  <a:pt x="50" y="439"/>
                  <a:pt x="57" y="446"/>
                  <a:pt x="57" y="467"/>
                </a:cubicBezTo>
                <a:cubicBezTo>
                  <a:pt x="57" y="552"/>
                  <a:pt x="57" y="552"/>
                  <a:pt x="57" y="552"/>
                </a:cubicBezTo>
                <a:cubicBezTo>
                  <a:pt x="142" y="552"/>
                  <a:pt x="142" y="552"/>
                  <a:pt x="142" y="552"/>
                </a:cubicBezTo>
                <a:cubicBezTo>
                  <a:pt x="163" y="552"/>
                  <a:pt x="170" y="559"/>
                  <a:pt x="170" y="580"/>
                </a:cubicBezTo>
                <a:cubicBezTo>
                  <a:pt x="170" y="594"/>
                  <a:pt x="163" y="608"/>
                  <a:pt x="142" y="608"/>
                </a:cubicBezTo>
                <a:close/>
                <a:moveTo>
                  <a:pt x="57" y="255"/>
                </a:moveTo>
                <a:lnTo>
                  <a:pt x="57" y="255"/>
                </a:lnTo>
                <a:cubicBezTo>
                  <a:pt x="57" y="354"/>
                  <a:pt x="57" y="354"/>
                  <a:pt x="57" y="354"/>
                </a:cubicBezTo>
                <a:cubicBezTo>
                  <a:pt x="57" y="368"/>
                  <a:pt x="50" y="382"/>
                  <a:pt x="29" y="382"/>
                </a:cubicBezTo>
                <a:cubicBezTo>
                  <a:pt x="15" y="382"/>
                  <a:pt x="0" y="368"/>
                  <a:pt x="0" y="354"/>
                </a:cubicBezTo>
                <a:cubicBezTo>
                  <a:pt x="0" y="255"/>
                  <a:pt x="0" y="255"/>
                  <a:pt x="0" y="255"/>
                </a:cubicBezTo>
                <a:cubicBezTo>
                  <a:pt x="0" y="241"/>
                  <a:pt x="15" y="227"/>
                  <a:pt x="29" y="227"/>
                </a:cubicBezTo>
                <a:cubicBezTo>
                  <a:pt x="50" y="227"/>
                  <a:pt x="57" y="241"/>
                  <a:pt x="57" y="255"/>
                </a:cubicBezTo>
                <a:close/>
                <a:moveTo>
                  <a:pt x="142" y="57"/>
                </a:moveTo>
                <a:lnTo>
                  <a:pt x="142" y="57"/>
                </a:lnTo>
                <a:cubicBezTo>
                  <a:pt x="57" y="57"/>
                  <a:pt x="57" y="57"/>
                  <a:pt x="57" y="57"/>
                </a:cubicBezTo>
                <a:cubicBezTo>
                  <a:pt x="57" y="142"/>
                  <a:pt x="57" y="142"/>
                  <a:pt x="57" y="142"/>
                </a:cubicBezTo>
                <a:cubicBezTo>
                  <a:pt x="57" y="163"/>
                  <a:pt x="50" y="170"/>
                  <a:pt x="29" y="170"/>
                </a:cubicBezTo>
                <a:cubicBezTo>
                  <a:pt x="15" y="170"/>
                  <a:pt x="0" y="163"/>
                  <a:pt x="0" y="142"/>
                </a:cubicBezTo>
                <a:cubicBezTo>
                  <a:pt x="0" y="29"/>
                  <a:pt x="0" y="29"/>
                  <a:pt x="0" y="29"/>
                </a:cubicBezTo>
                <a:cubicBezTo>
                  <a:pt x="0" y="15"/>
                  <a:pt x="15" y="0"/>
                  <a:pt x="29" y="0"/>
                </a:cubicBezTo>
                <a:cubicBezTo>
                  <a:pt x="142" y="0"/>
                  <a:pt x="142" y="0"/>
                  <a:pt x="142" y="0"/>
                </a:cubicBezTo>
                <a:cubicBezTo>
                  <a:pt x="163" y="0"/>
                  <a:pt x="170" y="15"/>
                  <a:pt x="170" y="29"/>
                </a:cubicBezTo>
                <a:cubicBezTo>
                  <a:pt x="170" y="50"/>
                  <a:pt x="163" y="57"/>
                  <a:pt x="142" y="57"/>
                </a:cubicBezTo>
                <a:close/>
                <a:moveTo>
                  <a:pt x="255" y="552"/>
                </a:moveTo>
                <a:lnTo>
                  <a:pt x="255" y="552"/>
                </a:lnTo>
                <a:cubicBezTo>
                  <a:pt x="354" y="552"/>
                  <a:pt x="354" y="552"/>
                  <a:pt x="354" y="552"/>
                </a:cubicBezTo>
                <a:cubicBezTo>
                  <a:pt x="368" y="552"/>
                  <a:pt x="382" y="559"/>
                  <a:pt x="382" y="580"/>
                </a:cubicBezTo>
                <a:cubicBezTo>
                  <a:pt x="382" y="594"/>
                  <a:pt x="368" y="608"/>
                  <a:pt x="354" y="608"/>
                </a:cubicBezTo>
                <a:cubicBezTo>
                  <a:pt x="255" y="608"/>
                  <a:pt x="255" y="608"/>
                  <a:pt x="255" y="608"/>
                </a:cubicBezTo>
                <a:cubicBezTo>
                  <a:pt x="241" y="608"/>
                  <a:pt x="226" y="594"/>
                  <a:pt x="226" y="580"/>
                </a:cubicBezTo>
                <a:cubicBezTo>
                  <a:pt x="226" y="559"/>
                  <a:pt x="241" y="552"/>
                  <a:pt x="255" y="552"/>
                </a:cubicBez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sp>
        <p:nvSpPr>
          <p:cNvPr id="113" name="Freeform 43"/>
          <p:cNvSpPr>
            <a:spLocks noChangeArrowheads="1"/>
          </p:cNvSpPr>
          <p:nvPr/>
        </p:nvSpPr>
        <p:spPr bwMode="auto">
          <a:xfrm>
            <a:off x="3149117" y="2608470"/>
            <a:ext cx="371961" cy="346482"/>
          </a:xfrm>
          <a:custGeom>
            <a:avLst/>
            <a:gdLst>
              <a:gd name="T0" fmla="*/ 205475 w 601"/>
              <a:gd name="T1" fmla="*/ 218715 h 609"/>
              <a:gd name="T2" fmla="*/ 154824 w 601"/>
              <a:gd name="T3" fmla="*/ 208643 h 609"/>
              <a:gd name="T4" fmla="*/ 195416 w 601"/>
              <a:gd name="T5" fmla="*/ 198570 h 609"/>
              <a:gd name="T6" fmla="*/ 195416 w 601"/>
              <a:gd name="T7" fmla="*/ 167993 h 609"/>
              <a:gd name="T8" fmla="*/ 215533 w 601"/>
              <a:gd name="T9" fmla="*/ 167993 h 609"/>
              <a:gd name="T10" fmla="*/ 205475 w 601"/>
              <a:gd name="T11" fmla="*/ 218715 h 609"/>
              <a:gd name="T12" fmla="*/ 205475 w 601"/>
              <a:gd name="T13" fmla="*/ 81658 h 609"/>
              <a:gd name="T14" fmla="*/ 215533 w 601"/>
              <a:gd name="T15" fmla="*/ 127344 h 609"/>
              <a:gd name="T16" fmla="*/ 195416 w 601"/>
              <a:gd name="T17" fmla="*/ 127344 h 609"/>
              <a:gd name="T18" fmla="*/ 205475 w 601"/>
              <a:gd name="T19" fmla="*/ 81658 h 609"/>
              <a:gd name="T20" fmla="*/ 205475 w 601"/>
              <a:gd name="T21" fmla="*/ 61154 h 609"/>
              <a:gd name="T22" fmla="*/ 195416 w 601"/>
              <a:gd name="T23" fmla="*/ 51082 h 609"/>
              <a:gd name="T24" fmla="*/ 164883 w 601"/>
              <a:gd name="T25" fmla="*/ 20505 h 609"/>
              <a:gd name="T26" fmla="*/ 154824 w 601"/>
              <a:gd name="T27" fmla="*/ 10432 h 609"/>
              <a:gd name="T28" fmla="*/ 164883 w 601"/>
              <a:gd name="T29" fmla="*/ 0 h 609"/>
              <a:gd name="T30" fmla="*/ 215533 w 601"/>
              <a:gd name="T31" fmla="*/ 10432 h 609"/>
              <a:gd name="T32" fmla="*/ 205475 w 601"/>
              <a:gd name="T33" fmla="*/ 61154 h 609"/>
              <a:gd name="T34" fmla="*/ 162368 w 601"/>
              <a:gd name="T35" fmla="*/ 109358 h 609"/>
              <a:gd name="T36" fmla="*/ 88728 w 601"/>
              <a:gd name="T37" fmla="*/ 119790 h 609"/>
              <a:gd name="T38" fmla="*/ 103815 w 601"/>
              <a:gd name="T39" fmla="*/ 132380 h 609"/>
              <a:gd name="T40" fmla="*/ 96271 w 601"/>
              <a:gd name="T41" fmla="*/ 150007 h 609"/>
              <a:gd name="T42" fmla="*/ 91242 w 601"/>
              <a:gd name="T43" fmla="*/ 147489 h 609"/>
              <a:gd name="T44" fmla="*/ 55679 w 601"/>
              <a:gd name="T45" fmla="*/ 117272 h 609"/>
              <a:gd name="T46" fmla="*/ 55679 w 601"/>
              <a:gd name="T47" fmla="*/ 101803 h 609"/>
              <a:gd name="T48" fmla="*/ 91242 w 601"/>
              <a:gd name="T49" fmla="*/ 71226 h 609"/>
              <a:gd name="T50" fmla="*/ 96271 w 601"/>
              <a:gd name="T51" fmla="*/ 68708 h 609"/>
              <a:gd name="T52" fmla="*/ 103815 w 601"/>
              <a:gd name="T53" fmla="*/ 86695 h 609"/>
              <a:gd name="T54" fmla="*/ 88728 w 601"/>
              <a:gd name="T55" fmla="*/ 99285 h 609"/>
              <a:gd name="T56" fmla="*/ 162368 w 601"/>
              <a:gd name="T57" fmla="*/ 109358 h 609"/>
              <a:gd name="T58" fmla="*/ 124291 w 601"/>
              <a:gd name="T59" fmla="*/ 20505 h 609"/>
              <a:gd name="T60" fmla="*/ 81184 w 601"/>
              <a:gd name="T61" fmla="*/ 10432 h 609"/>
              <a:gd name="T62" fmla="*/ 124291 w 601"/>
              <a:gd name="T63" fmla="*/ 0 h 609"/>
              <a:gd name="T64" fmla="*/ 124291 w 601"/>
              <a:gd name="T65" fmla="*/ 20505 h 609"/>
              <a:gd name="T66" fmla="*/ 50650 w 601"/>
              <a:gd name="T67" fmla="*/ 20505 h 609"/>
              <a:gd name="T68" fmla="*/ 20116 w 601"/>
              <a:gd name="T69" fmla="*/ 20505 h 609"/>
              <a:gd name="T70" fmla="*/ 10058 w 601"/>
              <a:gd name="T71" fmla="*/ 61154 h 609"/>
              <a:gd name="T72" fmla="*/ 0 w 601"/>
              <a:gd name="T73" fmla="*/ 51082 h 609"/>
              <a:gd name="T74" fmla="*/ 10058 w 601"/>
              <a:gd name="T75" fmla="*/ 0 h 609"/>
              <a:gd name="T76" fmla="*/ 50650 w 601"/>
              <a:gd name="T77" fmla="*/ 0 h 609"/>
              <a:gd name="T78" fmla="*/ 50650 w 601"/>
              <a:gd name="T79" fmla="*/ 20505 h 609"/>
              <a:gd name="T80" fmla="*/ 10058 w 601"/>
              <a:gd name="T81" fmla="*/ 137417 h 609"/>
              <a:gd name="T82" fmla="*/ 0 w 601"/>
              <a:gd name="T83" fmla="*/ 91731 h 609"/>
              <a:gd name="T84" fmla="*/ 20116 w 601"/>
              <a:gd name="T85" fmla="*/ 91731 h 609"/>
              <a:gd name="T86" fmla="*/ 10058 w 601"/>
              <a:gd name="T87" fmla="*/ 137417 h 609"/>
              <a:gd name="T88" fmla="*/ 10058 w 601"/>
              <a:gd name="T89" fmla="*/ 157921 h 609"/>
              <a:gd name="T90" fmla="*/ 20116 w 601"/>
              <a:gd name="T91" fmla="*/ 198570 h 609"/>
              <a:gd name="T92" fmla="*/ 60708 w 601"/>
              <a:gd name="T93" fmla="*/ 208643 h 609"/>
              <a:gd name="T94" fmla="*/ 10058 w 601"/>
              <a:gd name="T95" fmla="*/ 218715 h 609"/>
              <a:gd name="T96" fmla="*/ 0 w 601"/>
              <a:gd name="T97" fmla="*/ 167993 h 609"/>
              <a:gd name="T98" fmla="*/ 10058 w 601"/>
              <a:gd name="T99" fmla="*/ 157921 h 609"/>
              <a:gd name="T100" fmla="*/ 91242 w 601"/>
              <a:gd name="T101" fmla="*/ 198570 h 609"/>
              <a:gd name="T102" fmla="*/ 134349 w 601"/>
              <a:gd name="T103" fmla="*/ 208643 h 609"/>
              <a:gd name="T104" fmla="*/ 91242 w 601"/>
              <a:gd name="T105" fmla="*/ 218715 h 609"/>
              <a:gd name="T106" fmla="*/ 91242 w 601"/>
              <a:gd name="T107" fmla="*/ 198570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01" h="609">
                <a:moveTo>
                  <a:pt x="572" y="608"/>
                </a:moveTo>
                <a:lnTo>
                  <a:pt x="572" y="608"/>
                </a:lnTo>
                <a:cubicBezTo>
                  <a:pt x="459" y="608"/>
                  <a:pt x="459" y="608"/>
                  <a:pt x="459" y="608"/>
                </a:cubicBezTo>
                <a:cubicBezTo>
                  <a:pt x="445" y="608"/>
                  <a:pt x="431" y="594"/>
                  <a:pt x="431" y="580"/>
                </a:cubicBezTo>
                <a:cubicBezTo>
                  <a:pt x="431" y="559"/>
                  <a:pt x="445" y="552"/>
                  <a:pt x="459" y="552"/>
                </a:cubicBezTo>
                <a:cubicBezTo>
                  <a:pt x="544" y="552"/>
                  <a:pt x="544" y="552"/>
                  <a:pt x="544" y="552"/>
                </a:cubicBezTo>
                <a:cubicBezTo>
                  <a:pt x="544" y="467"/>
                  <a:pt x="544" y="467"/>
                  <a:pt x="544" y="467"/>
                </a:cubicBezTo>
                <a:cubicBezTo>
                  <a:pt x="544" y="446"/>
                  <a:pt x="558" y="439"/>
                  <a:pt x="572" y="439"/>
                </a:cubicBezTo>
                <a:cubicBezTo>
                  <a:pt x="586" y="439"/>
                  <a:pt x="600" y="446"/>
                  <a:pt x="600" y="467"/>
                </a:cubicBezTo>
                <a:cubicBezTo>
                  <a:pt x="600" y="580"/>
                  <a:pt x="600" y="580"/>
                  <a:pt x="600" y="580"/>
                </a:cubicBezTo>
                <a:cubicBezTo>
                  <a:pt x="600" y="594"/>
                  <a:pt x="586" y="608"/>
                  <a:pt x="572" y="608"/>
                </a:cubicBezTo>
                <a:close/>
                <a:moveTo>
                  <a:pt x="572" y="227"/>
                </a:moveTo>
                <a:lnTo>
                  <a:pt x="572" y="227"/>
                </a:lnTo>
                <a:cubicBezTo>
                  <a:pt x="586" y="227"/>
                  <a:pt x="600" y="241"/>
                  <a:pt x="600" y="255"/>
                </a:cubicBezTo>
                <a:cubicBezTo>
                  <a:pt x="600" y="354"/>
                  <a:pt x="600" y="354"/>
                  <a:pt x="600" y="354"/>
                </a:cubicBezTo>
                <a:cubicBezTo>
                  <a:pt x="600" y="368"/>
                  <a:pt x="586" y="382"/>
                  <a:pt x="572" y="382"/>
                </a:cubicBezTo>
                <a:cubicBezTo>
                  <a:pt x="558" y="382"/>
                  <a:pt x="544" y="368"/>
                  <a:pt x="544" y="354"/>
                </a:cubicBezTo>
                <a:cubicBezTo>
                  <a:pt x="544" y="255"/>
                  <a:pt x="544" y="255"/>
                  <a:pt x="544" y="255"/>
                </a:cubicBezTo>
                <a:cubicBezTo>
                  <a:pt x="544" y="241"/>
                  <a:pt x="558" y="227"/>
                  <a:pt x="572" y="227"/>
                </a:cubicBezTo>
                <a:close/>
                <a:moveTo>
                  <a:pt x="572" y="170"/>
                </a:moveTo>
                <a:lnTo>
                  <a:pt x="572" y="170"/>
                </a:lnTo>
                <a:cubicBezTo>
                  <a:pt x="558" y="170"/>
                  <a:pt x="544" y="163"/>
                  <a:pt x="544" y="142"/>
                </a:cubicBezTo>
                <a:cubicBezTo>
                  <a:pt x="544" y="57"/>
                  <a:pt x="544" y="57"/>
                  <a:pt x="544" y="57"/>
                </a:cubicBezTo>
                <a:cubicBezTo>
                  <a:pt x="459" y="57"/>
                  <a:pt x="459" y="57"/>
                  <a:pt x="459" y="57"/>
                </a:cubicBezTo>
                <a:cubicBezTo>
                  <a:pt x="445" y="57"/>
                  <a:pt x="431" y="50"/>
                  <a:pt x="431" y="29"/>
                </a:cubicBezTo>
                <a:cubicBezTo>
                  <a:pt x="431" y="15"/>
                  <a:pt x="445" y="0"/>
                  <a:pt x="459" y="0"/>
                </a:cubicBezTo>
                <a:cubicBezTo>
                  <a:pt x="572" y="0"/>
                  <a:pt x="572" y="0"/>
                  <a:pt x="572" y="0"/>
                </a:cubicBezTo>
                <a:cubicBezTo>
                  <a:pt x="586" y="0"/>
                  <a:pt x="600" y="15"/>
                  <a:pt x="600" y="29"/>
                </a:cubicBezTo>
                <a:cubicBezTo>
                  <a:pt x="600" y="142"/>
                  <a:pt x="600" y="142"/>
                  <a:pt x="600" y="142"/>
                </a:cubicBezTo>
                <a:cubicBezTo>
                  <a:pt x="600" y="163"/>
                  <a:pt x="586" y="170"/>
                  <a:pt x="572" y="170"/>
                </a:cubicBezTo>
                <a:close/>
                <a:moveTo>
                  <a:pt x="452" y="304"/>
                </a:moveTo>
                <a:lnTo>
                  <a:pt x="452" y="304"/>
                </a:lnTo>
                <a:cubicBezTo>
                  <a:pt x="452" y="319"/>
                  <a:pt x="438" y="333"/>
                  <a:pt x="424" y="333"/>
                </a:cubicBezTo>
                <a:cubicBezTo>
                  <a:pt x="247" y="333"/>
                  <a:pt x="247" y="333"/>
                  <a:pt x="247" y="333"/>
                </a:cubicBezTo>
                <a:cubicBezTo>
                  <a:pt x="289" y="368"/>
                  <a:pt x="289" y="368"/>
                  <a:pt x="289" y="368"/>
                </a:cubicBezTo>
                <a:cubicBezTo>
                  <a:pt x="296" y="375"/>
                  <a:pt x="296" y="382"/>
                  <a:pt x="296" y="389"/>
                </a:cubicBezTo>
                <a:cubicBezTo>
                  <a:pt x="296" y="403"/>
                  <a:pt x="289" y="417"/>
                  <a:pt x="268" y="417"/>
                </a:cubicBezTo>
                <a:cubicBezTo>
                  <a:pt x="261" y="417"/>
                  <a:pt x="254" y="417"/>
                  <a:pt x="254" y="410"/>
                </a:cubicBezTo>
                <a:cubicBezTo>
                  <a:pt x="155" y="326"/>
                  <a:pt x="155" y="326"/>
                  <a:pt x="155" y="326"/>
                </a:cubicBezTo>
                <a:cubicBezTo>
                  <a:pt x="155" y="319"/>
                  <a:pt x="148" y="311"/>
                  <a:pt x="148" y="304"/>
                </a:cubicBezTo>
                <a:cubicBezTo>
                  <a:pt x="148" y="297"/>
                  <a:pt x="155" y="290"/>
                  <a:pt x="155" y="283"/>
                </a:cubicBezTo>
                <a:cubicBezTo>
                  <a:pt x="254" y="198"/>
                  <a:pt x="254" y="198"/>
                  <a:pt x="254" y="198"/>
                </a:cubicBezTo>
                <a:cubicBezTo>
                  <a:pt x="254" y="191"/>
                  <a:pt x="261" y="191"/>
                  <a:pt x="268" y="191"/>
                </a:cubicBezTo>
                <a:cubicBezTo>
                  <a:pt x="289" y="191"/>
                  <a:pt x="296" y="205"/>
                  <a:pt x="296" y="219"/>
                </a:cubicBezTo>
                <a:cubicBezTo>
                  <a:pt x="296" y="227"/>
                  <a:pt x="296" y="234"/>
                  <a:pt x="289" y="241"/>
                </a:cubicBezTo>
                <a:cubicBezTo>
                  <a:pt x="247" y="276"/>
                  <a:pt x="247" y="276"/>
                  <a:pt x="247" y="276"/>
                </a:cubicBezTo>
                <a:cubicBezTo>
                  <a:pt x="424" y="276"/>
                  <a:pt x="424" y="276"/>
                  <a:pt x="424" y="276"/>
                </a:cubicBezTo>
                <a:cubicBezTo>
                  <a:pt x="438" y="276"/>
                  <a:pt x="452" y="290"/>
                  <a:pt x="452" y="304"/>
                </a:cubicBezTo>
                <a:close/>
                <a:moveTo>
                  <a:pt x="346" y="57"/>
                </a:moveTo>
                <a:lnTo>
                  <a:pt x="346" y="57"/>
                </a:lnTo>
                <a:cubicBezTo>
                  <a:pt x="254" y="57"/>
                  <a:pt x="254" y="57"/>
                  <a:pt x="254" y="57"/>
                </a:cubicBezTo>
                <a:cubicBezTo>
                  <a:pt x="233" y="57"/>
                  <a:pt x="226" y="50"/>
                  <a:pt x="226" y="29"/>
                </a:cubicBezTo>
                <a:cubicBezTo>
                  <a:pt x="226" y="15"/>
                  <a:pt x="233" y="0"/>
                  <a:pt x="254" y="0"/>
                </a:cubicBezTo>
                <a:cubicBezTo>
                  <a:pt x="346" y="0"/>
                  <a:pt x="346" y="0"/>
                  <a:pt x="346" y="0"/>
                </a:cubicBezTo>
                <a:cubicBezTo>
                  <a:pt x="360" y="0"/>
                  <a:pt x="374" y="15"/>
                  <a:pt x="374" y="29"/>
                </a:cubicBezTo>
                <a:cubicBezTo>
                  <a:pt x="374" y="50"/>
                  <a:pt x="360" y="57"/>
                  <a:pt x="346" y="57"/>
                </a:cubicBezTo>
                <a:close/>
                <a:moveTo>
                  <a:pt x="141" y="57"/>
                </a:moveTo>
                <a:lnTo>
                  <a:pt x="141" y="57"/>
                </a:lnTo>
                <a:cubicBezTo>
                  <a:pt x="56" y="57"/>
                  <a:pt x="56" y="57"/>
                  <a:pt x="56" y="57"/>
                </a:cubicBezTo>
                <a:cubicBezTo>
                  <a:pt x="56" y="142"/>
                  <a:pt x="56" y="142"/>
                  <a:pt x="56" y="142"/>
                </a:cubicBezTo>
                <a:cubicBezTo>
                  <a:pt x="56" y="163"/>
                  <a:pt x="42" y="170"/>
                  <a:pt x="28" y="170"/>
                </a:cubicBezTo>
                <a:cubicBezTo>
                  <a:pt x="7" y="170"/>
                  <a:pt x="0" y="163"/>
                  <a:pt x="0" y="142"/>
                </a:cubicBezTo>
                <a:cubicBezTo>
                  <a:pt x="0" y="29"/>
                  <a:pt x="0" y="29"/>
                  <a:pt x="0" y="29"/>
                </a:cubicBezTo>
                <a:cubicBezTo>
                  <a:pt x="0" y="15"/>
                  <a:pt x="7" y="0"/>
                  <a:pt x="28" y="0"/>
                </a:cubicBezTo>
                <a:cubicBezTo>
                  <a:pt x="141" y="0"/>
                  <a:pt x="141" y="0"/>
                  <a:pt x="141" y="0"/>
                </a:cubicBezTo>
                <a:cubicBezTo>
                  <a:pt x="155" y="0"/>
                  <a:pt x="169" y="15"/>
                  <a:pt x="169" y="29"/>
                </a:cubicBezTo>
                <a:cubicBezTo>
                  <a:pt x="169" y="50"/>
                  <a:pt x="155" y="57"/>
                  <a:pt x="141" y="57"/>
                </a:cubicBezTo>
                <a:close/>
                <a:moveTo>
                  <a:pt x="28" y="382"/>
                </a:moveTo>
                <a:lnTo>
                  <a:pt x="28" y="382"/>
                </a:lnTo>
                <a:cubicBezTo>
                  <a:pt x="7" y="382"/>
                  <a:pt x="0" y="368"/>
                  <a:pt x="0" y="354"/>
                </a:cubicBezTo>
                <a:cubicBezTo>
                  <a:pt x="0" y="255"/>
                  <a:pt x="0" y="255"/>
                  <a:pt x="0" y="255"/>
                </a:cubicBezTo>
                <a:cubicBezTo>
                  <a:pt x="0" y="241"/>
                  <a:pt x="7" y="227"/>
                  <a:pt x="28" y="227"/>
                </a:cubicBezTo>
                <a:cubicBezTo>
                  <a:pt x="42" y="227"/>
                  <a:pt x="56" y="241"/>
                  <a:pt x="56" y="255"/>
                </a:cubicBezTo>
                <a:cubicBezTo>
                  <a:pt x="56" y="354"/>
                  <a:pt x="56" y="354"/>
                  <a:pt x="56" y="354"/>
                </a:cubicBezTo>
                <a:cubicBezTo>
                  <a:pt x="56" y="368"/>
                  <a:pt x="42" y="382"/>
                  <a:pt x="28" y="382"/>
                </a:cubicBezTo>
                <a:close/>
                <a:moveTo>
                  <a:pt x="28" y="439"/>
                </a:moveTo>
                <a:lnTo>
                  <a:pt x="28" y="439"/>
                </a:lnTo>
                <a:cubicBezTo>
                  <a:pt x="42" y="439"/>
                  <a:pt x="56" y="446"/>
                  <a:pt x="56" y="467"/>
                </a:cubicBezTo>
                <a:cubicBezTo>
                  <a:pt x="56" y="552"/>
                  <a:pt x="56" y="552"/>
                  <a:pt x="56" y="552"/>
                </a:cubicBezTo>
                <a:cubicBezTo>
                  <a:pt x="141" y="552"/>
                  <a:pt x="141" y="552"/>
                  <a:pt x="141" y="552"/>
                </a:cubicBezTo>
                <a:cubicBezTo>
                  <a:pt x="155" y="552"/>
                  <a:pt x="169" y="559"/>
                  <a:pt x="169" y="580"/>
                </a:cubicBezTo>
                <a:cubicBezTo>
                  <a:pt x="169" y="594"/>
                  <a:pt x="155" y="608"/>
                  <a:pt x="141" y="608"/>
                </a:cubicBezTo>
                <a:cubicBezTo>
                  <a:pt x="28" y="608"/>
                  <a:pt x="28" y="608"/>
                  <a:pt x="28" y="608"/>
                </a:cubicBezTo>
                <a:cubicBezTo>
                  <a:pt x="7" y="608"/>
                  <a:pt x="0" y="594"/>
                  <a:pt x="0" y="580"/>
                </a:cubicBezTo>
                <a:cubicBezTo>
                  <a:pt x="0" y="467"/>
                  <a:pt x="0" y="467"/>
                  <a:pt x="0" y="467"/>
                </a:cubicBezTo>
                <a:cubicBezTo>
                  <a:pt x="0" y="446"/>
                  <a:pt x="7" y="439"/>
                  <a:pt x="28" y="439"/>
                </a:cubicBezTo>
                <a:close/>
                <a:moveTo>
                  <a:pt x="254" y="552"/>
                </a:moveTo>
                <a:lnTo>
                  <a:pt x="254" y="552"/>
                </a:lnTo>
                <a:cubicBezTo>
                  <a:pt x="346" y="552"/>
                  <a:pt x="346" y="552"/>
                  <a:pt x="346" y="552"/>
                </a:cubicBezTo>
                <a:cubicBezTo>
                  <a:pt x="360" y="552"/>
                  <a:pt x="374" y="559"/>
                  <a:pt x="374" y="580"/>
                </a:cubicBezTo>
                <a:cubicBezTo>
                  <a:pt x="374" y="594"/>
                  <a:pt x="360" y="608"/>
                  <a:pt x="346" y="608"/>
                </a:cubicBezTo>
                <a:cubicBezTo>
                  <a:pt x="254" y="608"/>
                  <a:pt x="254" y="608"/>
                  <a:pt x="254" y="608"/>
                </a:cubicBezTo>
                <a:cubicBezTo>
                  <a:pt x="233" y="608"/>
                  <a:pt x="226" y="594"/>
                  <a:pt x="226" y="580"/>
                </a:cubicBezTo>
                <a:cubicBezTo>
                  <a:pt x="226" y="559"/>
                  <a:pt x="233" y="552"/>
                  <a:pt x="254" y="552"/>
                </a:cubicBez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sp>
        <p:nvSpPr>
          <p:cNvPr id="114" name="Freeform 45"/>
          <p:cNvSpPr>
            <a:spLocks noChangeArrowheads="1"/>
          </p:cNvSpPr>
          <p:nvPr/>
        </p:nvSpPr>
        <p:spPr bwMode="auto">
          <a:xfrm>
            <a:off x="4203034" y="3206493"/>
            <a:ext cx="367943" cy="373369"/>
          </a:xfrm>
          <a:custGeom>
            <a:avLst/>
            <a:gdLst>
              <a:gd name="T0" fmla="*/ 207003 w 602"/>
              <a:gd name="T1" fmla="*/ 218715 h 609"/>
              <a:gd name="T2" fmla="*/ 155704 w 602"/>
              <a:gd name="T3" fmla="*/ 208643 h 609"/>
              <a:gd name="T4" fmla="*/ 196527 w 602"/>
              <a:gd name="T5" fmla="*/ 198570 h 609"/>
              <a:gd name="T6" fmla="*/ 196527 w 602"/>
              <a:gd name="T7" fmla="*/ 167993 h 609"/>
              <a:gd name="T8" fmla="*/ 217119 w 602"/>
              <a:gd name="T9" fmla="*/ 167993 h 609"/>
              <a:gd name="T10" fmla="*/ 207003 w 602"/>
              <a:gd name="T11" fmla="*/ 218715 h 609"/>
              <a:gd name="T12" fmla="*/ 207003 w 602"/>
              <a:gd name="T13" fmla="*/ 81658 h 609"/>
              <a:gd name="T14" fmla="*/ 217119 w 602"/>
              <a:gd name="T15" fmla="*/ 127344 h 609"/>
              <a:gd name="T16" fmla="*/ 196527 w 602"/>
              <a:gd name="T17" fmla="*/ 127344 h 609"/>
              <a:gd name="T18" fmla="*/ 207003 w 602"/>
              <a:gd name="T19" fmla="*/ 81658 h 609"/>
              <a:gd name="T20" fmla="*/ 207003 w 602"/>
              <a:gd name="T21" fmla="*/ 61154 h 609"/>
              <a:gd name="T22" fmla="*/ 196527 w 602"/>
              <a:gd name="T23" fmla="*/ 51082 h 609"/>
              <a:gd name="T24" fmla="*/ 166181 w 602"/>
              <a:gd name="T25" fmla="*/ 20505 h 609"/>
              <a:gd name="T26" fmla="*/ 155704 w 602"/>
              <a:gd name="T27" fmla="*/ 10432 h 609"/>
              <a:gd name="T28" fmla="*/ 166181 w 602"/>
              <a:gd name="T29" fmla="*/ 0 h 609"/>
              <a:gd name="T30" fmla="*/ 217119 w 602"/>
              <a:gd name="T31" fmla="*/ 10432 h 609"/>
              <a:gd name="T32" fmla="*/ 207003 w 602"/>
              <a:gd name="T33" fmla="*/ 61154 h 609"/>
              <a:gd name="T34" fmla="*/ 148118 w 602"/>
              <a:gd name="T35" fmla="*/ 127344 h 609"/>
              <a:gd name="T36" fmla="*/ 117410 w 602"/>
              <a:gd name="T37" fmla="*/ 160439 h 609"/>
              <a:gd name="T38" fmla="*/ 102237 w 602"/>
              <a:gd name="T39" fmla="*/ 160439 h 609"/>
              <a:gd name="T40" fmla="*/ 71530 w 602"/>
              <a:gd name="T41" fmla="*/ 127344 h 609"/>
              <a:gd name="T42" fmla="*/ 69001 w 602"/>
              <a:gd name="T43" fmla="*/ 119790 h 609"/>
              <a:gd name="T44" fmla="*/ 87064 w 602"/>
              <a:gd name="T45" fmla="*/ 111876 h 609"/>
              <a:gd name="T46" fmla="*/ 99708 w 602"/>
              <a:gd name="T47" fmla="*/ 127344 h 609"/>
              <a:gd name="T48" fmla="*/ 109824 w 602"/>
              <a:gd name="T49" fmla="*/ 56118 h 609"/>
              <a:gd name="T50" fmla="*/ 120300 w 602"/>
              <a:gd name="T51" fmla="*/ 127344 h 609"/>
              <a:gd name="T52" fmla="*/ 132945 w 602"/>
              <a:gd name="T53" fmla="*/ 111876 h 609"/>
              <a:gd name="T54" fmla="*/ 150646 w 602"/>
              <a:gd name="T55" fmla="*/ 119790 h 609"/>
              <a:gd name="T56" fmla="*/ 125358 w 602"/>
              <a:gd name="T57" fmla="*/ 20505 h 609"/>
              <a:gd name="T58" fmla="*/ 92122 w 602"/>
              <a:gd name="T59" fmla="*/ 20505 h 609"/>
              <a:gd name="T60" fmla="*/ 92122 w 602"/>
              <a:gd name="T61" fmla="*/ 0 h 609"/>
              <a:gd name="T62" fmla="*/ 135473 w 602"/>
              <a:gd name="T63" fmla="*/ 10432 h 609"/>
              <a:gd name="T64" fmla="*/ 51299 w 602"/>
              <a:gd name="T65" fmla="*/ 218715 h 609"/>
              <a:gd name="T66" fmla="*/ 10477 w 602"/>
              <a:gd name="T67" fmla="*/ 218715 h 609"/>
              <a:gd name="T68" fmla="*/ 0 w 602"/>
              <a:gd name="T69" fmla="*/ 167993 h 609"/>
              <a:gd name="T70" fmla="*/ 10477 w 602"/>
              <a:gd name="T71" fmla="*/ 157921 h 609"/>
              <a:gd name="T72" fmla="*/ 20592 w 602"/>
              <a:gd name="T73" fmla="*/ 198570 h 609"/>
              <a:gd name="T74" fmla="*/ 61415 w 602"/>
              <a:gd name="T75" fmla="*/ 208643 h 609"/>
              <a:gd name="T76" fmla="*/ 20592 w 602"/>
              <a:gd name="T77" fmla="*/ 91731 h 609"/>
              <a:gd name="T78" fmla="*/ 20592 w 602"/>
              <a:gd name="T79" fmla="*/ 127344 h 609"/>
              <a:gd name="T80" fmla="*/ 0 w 602"/>
              <a:gd name="T81" fmla="*/ 127344 h 609"/>
              <a:gd name="T82" fmla="*/ 10477 w 602"/>
              <a:gd name="T83" fmla="*/ 81658 h 609"/>
              <a:gd name="T84" fmla="*/ 51299 w 602"/>
              <a:gd name="T85" fmla="*/ 20505 h 609"/>
              <a:gd name="T86" fmla="*/ 51299 w 602"/>
              <a:gd name="T87" fmla="*/ 20505 h 609"/>
              <a:gd name="T88" fmla="*/ 20592 w 602"/>
              <a:gd name="T89" fmla="*/ 51082 h 609"/>
              <a:gd name="T90" fmla="*/ 0 w 602"/>
              <a:gd name="T91" fmla="*/ 51082 h 609"/>
              <a:gd name="T92" fmla="*/ 0 w 602"/>
              <a:gd name="T93" fmla="*/ 10432 h 609"/>
              <a:gd name="T94" fmla="*/ 51299 w 602"/>
              <a:gd name="T95" fmla="*/ 0 h 609"/>
              <a:gd name="T96" fmla="*/ 61415 w 602"/>
              <a:gd name="T97" fmla="*/ 10432 h 609"/>
              <a:gd name="T98" fmla="*/ 92122 w 602"/>
              <a:gd name="T99" fmla="*/ 198570 h 609"/>
              <a:gd name="T100" fmla="*/ 125358 w 602"/>
              <a:gd name="T101" fmla="*/ 198570 h 609"/>
              <a:gd name="T102" fmla="*/ 125358 w 602"/>
              <a:gd name="T103" fmla="*/ 218715 h 609"/>
              <a:gd name="T104" fmla="*/ 81645 w 602"/>
              <a:gd name="T105" fmla="*/ 208643 h 6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02" h="609">
                <a:moveTo>
                  <a:pt x="573" y="608"/>
                </a:moveTo>
                <a:lnTo>
                  <a:pt x="573" y="608"/>
                </a:lnTo>
                <a:cubicBezTo>
                  <a:pt x="460" y="608"/>
                  <a:pt x="460" y="608"/>
                  <a:pt x="460" y="608"/>
                </a:cubicBezTo>
                <a:cubicBezTo>
                  <a:pt x="446" y="608"/>
                  <a:pt x="431" y="594"/>
                  <a:pt x="431" y="580"/>
                </a:cubicBezTo>
                <a:cubicBezTo>
                  <a:pt x="431" y="559"/>
                  <a:pt x="446" y="552"/>
                  <a:pt x="460" y="552"/>
                </a:cubicBezTo>
                <a:cubicBezTo>
                  <a:pt x="544" y="552"/>
                  <a:pt x="544" y="552"/>
                  <a:pt x="544" y="552"/>
                </a:cubicBezTo>
                <a:cubicBezTo>
                  <a:pt x="544" y="467"/>
                  <a:pt x="544" y="467"/>
                  <a:pt x="544" y="467"/>
                </a:cubicBezTo>
                <a:cubicBezTo>
                  <a:pt x="544" y="446"/>
                  <a:pt x="559" y="439"/>
                  <a:pt x="573" y="439"/>
                </a:cubicBezTo>
                <a:cubicBezTo>
                  <a:pt x="594" y="439"/>
                  <a:pt x="601" y="446"/>
                  <a:pt x="601" y="467"/>
                </a:cubicBezTo>
                <a:cubicBezTo>
                  <a:pt x="601" y="580"/>
                  <a:pt x="601" y="580"/>
                  <a:pt x="601" y="580"/>
                </a:cubicBezTo>
                <a:cubicBezTo>
                  <a:pt x="601" y="594"/>
                  <a:pt x="594" y="608"/>
                  <a:pt x="573" y="608"/>
                </a:cubicBezTo>
                <a:close/>
                <a:moveTo>
                  <a:pt x="573" y="227"/>
                </a:moveTo>
                <a:lnTo>
                  <a:pt x="573" y="227"/>
                </a:lnTo>
                <a:cubicBezTo>
                  <a:pt x="594" y="227"/>
                  <a:pt x="601" y="241"/>
                  <a:pt x="601" y="255"/>
                </a:cubicBezTo>
                <a:cubicBezTo>
                  <a:pt x="601" y="354"/>
                  <a:pt x="601" y="354"/>
                  <a:pt x="601" y="354"/>
                </a:cubicBezTo>
                <a:cubicBezTo>
                  <a:pt x="601" y="368"/>
                  <a:pt x="594" y="382"/>
                  <a:pt x="573" y="382"/>
                </a:cubicBezTo>
                <a:cubicBezTo>
                  <a:pt x="559" y="382"/>
                  <a:pt x="544" y="368"/>
                  <a:pt x="544" y="354"/>
                </a:cubicBezTo>
                <a:cubicBezTo>
                  <a:pt x="544" y="255"/>
                  <a:pt x="544" y="255"/>
                  <a:pt x="544" y="255"/>
                </a:cubicBezTo>
                <a:cubicBezTo>
                  <a:pt x="544" y="241"/>
                  <a:pt x="559" y="227"/>
                  <a:pt x="573" y="227"/>
                </a:cubicBezTo>
                <a:close/>
                <a:moveTo>
                  <a:pt x="573" y="170"/>
                </a:moveTo>
                <a:lnTo>
                  <a:pt x="573" y="170"/>
                </a:lnTo>
                <a:cubicBezTo>
                  <a:pt x="559" y="170"/>
                  <a:pt x="544" y="163"/>
                  <a:pt x="544" y="142"/>
                </a:cubicBezTo>
                <a:cubicBezTo>
                  <a:pt x="544" y="57"/>
                  <a:pt x="544" y="57"/>
                  <a:pt x="544" y="57"/>
                </a:cubicBezTo>
                <a:cubicBezTo>
                  <a:pt x="460" y="57"/>
                  <a:pt x="460" y="57"/>
                  <a:pt x="460" y="57"/>
                </a:cubicBezTo>
                <a:cubicBezTo>
                  <a:pt x="446" y="57"/>
                  <a:pt x="431" y="50"/>
                  <a:pt x="431" y="29"/>
                </a:cubicBezTo>
                <a:cubicBezTo>
                  <a:pt x="431" y="15"/>
                  <a:pt x="446" y="0"/>
                  <a:pt x="460" y="0"/>
                </a:cubicBezTo>
                <a:cubicBezTo>
                  <a:pt x="573" y="0"/>
                  <a:pt x="573" y="0"/>
                  <a:pt x="573" y="0"/>
                </a:cubicBezTo>
                <a:cubicBezTo>
                  <a:pt x="594" y="0"/>
                  <a:pt x="601" y="15"/>
                  <a:pt x="601" y="29"/>
                </a:cubicBezTo>
                <a:cubicBezTo>
                  <a:pt x="601" y="142"/>
                  <a:pt x="601" y="142"/>
                  <a:pt x="601" y="142"/>
                </a:cubicBezTo>
                <a:cubicBezTo>
                  <a:pt x="601" y="163"/>
                  <a:pt x="594" y="170"/>
                  <a:pt x="573" y="170"/>
                </a:cubicBezTo>
                <a:close/>
                <a:moveTo>
                  <a:pt x="410" y="354"/>
                </a:moveTo>
                <a:lnTo>
                  <a:pt x="410" y="354"/>
                </a:lnTo>
                <a:cubicBezTo>
                  <a:pt x="325" y="446"/>
                  <a:pt x="325" y="446"/>
                  <a:pt x="325" y="446"/>
                </a:cubicBezTo>
                <a:cubicBezTo>
                  <a:pt x="318" y="453"/>
                  <a:pt x="311" y="453"/>
                  <a:pt x="304" y="453"/>
                </a:cubicBezTo>
                <a:cubicBezTo>
                  <a:pt x="290" y="453"/>
                  <a:pt x="283" y="453"/>
                  <a:pt x="283" y="446"/>
                </a:cubicBezTo>
                <a:cubicBezTo>
                  <a:pt x="198" y="354"/>
                  <a:pt x="198" y="354"/>
                  <a:pt x="198" y="354"/>
                </a:cubicBezTo>
                <a:cubicBezTo>
                  <a:pt x="191" y="347"/>
                  <a:pt x="191" y="340"/>
                  <a:pt x="191" y="333"/>
                </a:cubicBezTo>
                <a:cubicBezTo>
                  <a:pt x="191" y="319"/>
                  <a:pt x="198" y="304"/>
                  <a:pt x="219" y="304"/>
                </a:cubicBezTo>
                <a:cubicBezTo>
                  <a:pt x="226" y="304"/>
                  <a:pt x="233" y="311"/>
                  <a:pt x="241" y="311"/>
                </a:cubicBezTo>
                <a:cubicBezTo>
                  <a:pt x="276" y="354"/>
                  <a:pt x="276" y="354"/>
                  <a:pt x="276" y="354"/>
                </a:cubicBezTo>
                <a:cubicBezTo>
                  <a:pt x="276" y="184"/>
                  <a:pt x="276" y="184"/>
                  <a:pt x="276" y="184"/>
                </a:cubicBezTo>
                <a:cubicBezTo>
                  <a:pt x="276" y="163"/>
                  <a:pt x="283" y="156"/>
                  <a:pt x="304" y="156"/>
                </a:cubicBezTo>
                <a:cubicBezTo>
                  <a:pt x="318" y="156"/>
                  <a:pt x="333" y="163"/>
                  <a:pt x="333" y="184"/>
                </a:cubicBezTo>
                <a:cubicBezTo>
                  <a:pt x="333" y="354"/>
                  <a:pt x="333" y="354"/>
                  <a:pt x="333" y="354"/>
                </a:cubicBezTo>
                <a:cubicBezTo>
                  <a:pt x="368" y="311"/>
                  <a:pt x="368" y="311"/>
                  <a:pt x="368" y="311"/>
                </a:cubicBezTo>
                <a:cubicBezTo>
                  <a:pt x="368" y="311"/>
                  <a:pt x="375" y="304"/>
                  <a:pt x="389" y="304"/>
                </a:cubicBezTo>
                <a:cubicBezTo>
                  <a:pt x="403" y="304"/>
                  <a:pt x="417" y="319"/>
                  <a:pt x="417" y="333"/>
                </a:cubicBezTo>
                <a:cubicBezTo>
                  <a:pt x="417" y="340"/>
                  <a:pt x="410" y="347"/>
                  <a:pt x="410" y="354"/>
                </a:cubicBezTo>
                <a:close/>
                <a:moveTo>
                  <a:pt x="347" y="57"/>
                </a:moveTo>
                <a:lnTo>
                  <a:pt x="347" y="57"/>
                </a:lnTo>
                <a:cubicBezTo>
                  <a:pt x="255" y="57"/>
                  <a:pt x="255" y="57"/>
                  <a:pt x="255" y="57"/>
                </a:cubicBezTo>
                <a:cubicBezTo>
                  <a:pt x="241" y="57"/>
                  <a:pt x="226" y="50"/>
                  <a:pt x="226" y="29"/>
                </a:cubicBezTo>
                <a:cubicBezTo>
                  <a:pt x="226" y="15"/>
                  <a:pt x="241" y="0"/>
                  <a:pt x="255" y="0"/>
                </a:cubicBezTo>
                <a:cubicBezTo>
                  <a:pt x="347" y="0"/>
                  <a:pt x="347" y="0"/>
                  <a:pt x="347" y="0"/>
                </a:cubicBezTo>
                <a:cubicBezTo>
                  <a:pt x="368" y="0"/>
                  <a:pt x="375" y="15"/>
                  <a:pt x="375" y="29"/>
                </a:cubicBezTo>
                <a:cubicBezTo>
                  <a:pt x="375" y="50"/>
                  <a:pt x="368" y="57"/>
                  <a:pt x="347" y="57"/>
                </a:cubicBezTo>
                <a:close/>
                <a:moveTo>
                  <a:pt x="142" y="608"/>
                </a:moveTo>
                <a:lnTo>
                  <a:pt x="142" y="608"/>
                </a:lnTo>
                <a:cubicBezTo>
                  <a:pt x="29" y="608"/>
                  <a:pt x="29" y="608"/>
                  <a:pt x="29" y="608"/>
                </a:cubicBezTo>
                <a:cubicBezTo>
                  <a:pt x="15" y="608"/>
                  <a:pt x="0" y="594"/>
                  <a:pt x="0" y="580"/>
                </a:cubicBezTo>
                <a:cubicBezTo>
                  <a:pt x="0" y="467"/>
                  <a:pt x="0" y="467"/>
                  <a:pt x="0" y="467"/>
                </a:cubicBezTo>
                <a:cubicBezTo>
                  <a:pt x="0" y="446"/>
                  <a:pt x="15" y="439"/>
                  <a:pt x="29" y="439"/>
                </a:cubicBezTo>
                <a:cubicBezTo>
                  <a:pt x="43" y="439"/>
                  <a:pt x="57" y="446"/>
                  <a:pt x="57" y="467"/>
                </a:cubicBezTo>
                <a:cubicBezTo>
                  <a:pt x="57" y="552"/>
                  <a:pt x="57" y="552"/>
                  <a:pt x="57" y="552"/>
                </a:cubicBezTo>
                <a:cubicBezTo>
                  <a:pt x="142" y="552"/>
                  <a:pt x="142" y="552"/>
                  <a:pt x="142" y="552"/>
                </a:cubicBezTo>
                <a:cubicBezTo>
                  <a:pt x="156" y="552"/>
                  <a:pt x="170" y="559"/>
                  <a:pt x="170" y="580"/>
                </a:cubicBezTo>
                <a:cubicBezTo>
                  <a:pt x="170" y="594"/>
                  <a:pt x="156" y="608"/>
                  <a:pt x="142" y="608"/>
                </a:cubicBezTo>
                <a:close/>
                <a:moveTo>
                  <a:pt x="57" y="255"/>
                </a:moveTo>
                <a:lnTo>
                  <a:pt x="57" y="255"/>
                </a:lnTo>
                <a:cubicBezTo>
                  <a:pt x="57" y="354"/>
                  <a:pt x="57" y="354"/>
                  <a:pt x="57" y="354"/>
                </a:cubicBezTo>
                <a:cubicBezTo>
                  <a:pt x="57" y="368"/>
                  <a:pt x="43" y="382"/>
                  <a:pt x="29" y="382"/>
                </a:cubicBezTo>
                <a:cubicBezTo>
                  <a:pt x="15" y="382"/>
                  <a:pt x="0" y="368"/>
                  <a:pt x="0" y="354"/>
                </a:cubicBezTo>
                <a:cubicBezTo>
                  <a:pt x="0" y="255"/>
                  <a:pt x="0" y="255"/>
                  <a:pt x="0" y="255"/>
                </a:cubicBezTo>
                <a:cubicBezTo>
                  <a:pt x="0" y="241"/>
                  <a:pt x="15" y="227"/>
                  <a:pt x="29" y="227"/>
                </a:cubicBezTo>
                <a:cubicBezTo>
                  <a:pt x="43" y="227"/>
                  <a:pt x="57" y="241"/>
                  <a:pt x="57" y="255"/>
                </a:cubicBezTo>
                <a:close/>
                <a:moveTo>
                  <a:pt x="142" y="57"/>
                </a:moveTo>
                <a:lnTo>
                  <a:pt x="142" y="57"/>
                </a:lnTo>
                <a:cubicBezTo>
                  <a:pt x="57" y="57"/>
                  <a:pt x="57" y="57"/>
                  <a:pt x="57" y="57"/>
                </a:cubicBezTo>
                <a:cubicBezTo>
                  <a:pt x="57" y="142"/>
                  <a:pt x="57" y="142"/>
                  <a:pt x="57" y="142"/>
                </a:cubicBezTo>
                <a:cubicBezTo>
                  <a:pt x="57" y="163"/>
                  <a:pt x="43" y="170"/>
                  <a:pt x="29" y="170"/>
                </a:cubicBezTo>
                <a:cubicBezTo>
                  <a:pt x="15" y="170"/>
                  <a:pt x="0" y="163"/>
                  <a:pt x="0" y="142"/>
                </a:cubicBezTo>
                <a:cubicBezTo>
                  <a:pt x="0" y="29"/>
                  <a:pt x="0" y="29"/>
                  <a:pt x="0" y="29"/>
                </a:cubicBezTo>
                <a:cubicBezTo>
                  <a:pt x="0" y="15"/>
                  <a:pt x="15" y="0"/>
                  <a:pt x="29" y="0"/>
                </a:cubicBezTo>
                <a:cubicBezTo>
                  <a:pt x="142" y="0"/>
                  <a:pt x="142" y="0"/>
                  <a:pt x="142" y="0"/>
                </a:cubicBezTo>
                <a:cubicBezTo>
                  <a:pt x="156" y="0"/>
                  <a:pt x="170" y="15"/>
                  <a:pt x="170" y="29"/>
                </a:cubicBezTo>
                <a:cubicBezTo>
                  <a:pt x="170" y="50"/>
                  <a:pt x="156" y="57"/>
                  <a:pt x="142" y="57"/>
                </a:cubicBezTo>
                <a:close/>
                <a:moveTo>
                  <a:pt x="255" y="552"/>
                </a:moveTo>
                <a:lnTo>
                  <a:pt x="255" y="552"/>
                </a:lnTo>
                <a:cubicBezTo>
                  <a:pt x="347" y="552"/>
                  <a:pt x="347" y="552"/>
                  <a:pt x="347" y="552"/>
                </a:cubicBezTo>
                <a:cubicBezTo>
                  <a:pt x="368" y="552"/>
                  <a:pt x="375" y="559"/>
                  <a:pt x="375" y="580"/>
                </a:cubicBezTo>
                <a:cubicBezTo>
                  <a:pt x="375" y="594"/>
                  <a:pt x="368" y="608"/>
                  <a:pt x="347" y="608"/>
                </a:cubicBezTo>
                <a:cubicBezTo>
                  <a:pt x="255" y="608"/>
                  <a:pt x="255" y="608"/>
                  <a:pt x="255" y="608"/>
                </a:cubicBezTo>
                <a:cubicBezTo>
                  <a:pt x="241" y="608"/>
                  <a:pt x="226" y="594"/>
                  <a:pt x="226" y="580"/>
                </a:cubicBezTo>
                <a:cubicBezTo>
                  <a:pt x="226" y="559"/>
                  <a:pt x="241" y="552"/>
                  <a:pt x="255" y="552"/>
                </a:cubicBez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sp>
        <p:nvSpPr>
          <p:cNvPr id="115" name="Freeform 42"/>
          <p:cNvSpPr>
            <a:spLocks noChangeArrowheads="1"/>
          </p:cNvSpPr>
          <p:nvPr/>
        </p:nvSpPr>
        <p:spPr bwMode="auto">
          <a:xfrm>
            <a:off x="5171204" y="2610551"/>
            <a:ext cx="376856" cy="344401"/>
          </a:xfrm>
          <a:custGeom>
            <a:avLst/>
            <a:gdLst>
              <a:gd name="T0" fmla="*/ 205475 w 601"/>
              <a:gd name="T1" fmla="*/ 218715 h 609"/>
              <a:gd name="T2" fmla="*/ 154824 w 601"/>
              <a:gd name="T3" fmla="*/ 208643 h 609"/>
              <a:gd name="T4" fmla="*/ 195416 w 601"/>
              <a:gd name="T5" fmla="*/ 198570 h 609"/>
              <a:gd name="T6" fmla="*/ 195416 w 601"/>
              <a:gd name="T7" fmla="*/ 167993 h 609"/>
              <a:gd name="T8" fmla="*/ 215533 w 601"/>
              <a:gd name="T9" fmla="*/ 167993 h 609"/>
              <a:gd name="T10" fmla="*/ 205475 w 601"/>
              <a:gd name="T11" fmla="*/ 218715 h 609"/>
              <a:gd name="T12" fmla="*/ 205475 w 601"/>
              <a:gd name="T13" fmla="*/ 81658 h 609"/>
              <a:gd name="T14" fmla="*/ 215533 w 601"/>
              <a:gd name="T15" fmla="*/ 127344 h 609"/>
              <a:gd name="T16" fmla="*/ 195416 w 601"/>
              <a:gd name="T17" fmla="*/ 127344 h 609"/>
              <a:gd name="T18" fmla="*/ 205475 w 601"/>
              <a:gd name="T19" fmla="*/ 81658 h 609"/>
              <a:gd name="T20" fmla="*/ 205475 w 601"/>
              <a:gd name="T21" fmla="*/ 61154 h 609"/>
              <a:gd name="T22" fmla="*/ 195416 w 601"/>
              <a:gd name="T23" fmla="*/ 51082 h 609"/>
              <a:gd name="T24" fmla="*/ 164883 w 601"/>
              <a:gd name="T25" fmla="*/ 20505 h 609"/>
              <a:gd name="T26" fmla="*/ 154824 w 601"/>
              <a:gd name="T27" fmla="*/ 10432 h 609"/>
              <a:gd name="T28" fmla="*/ 164883 w 601"/>
              <a:gd name="T29" fmla="*/ 0 h 609"/>
              <a:gd name="T30" fmla="*/ 215533 w 601"/>
              <a:gd name="T31" fmla="*/ 10432 h 609"/>
              <a:gd name="T32" fmla="*/ 205475 w 601"/>
              <a:gd name="T33" fmla="*/ 61154 h 609"/>
              <a:gd name="T34" fmla="*/ 124291 w 601"/>
              <a:gd name="T35" fmla="*/ 20505 h 609"/>
              <a:gd name="T36" fmla="*/ 81184 w 601"/>
              <a:gd name="T37" fmla="*/ 10432 h 609"/>
              <a:gd name="T38" fmla="*/ 124291 w 601"/>
              <a:gd name="T39" fmla="*/ 0 h 609"/>
              <a:gd name="T40" fmla="*/ 124291 w 601"/>
              <a:gd name="T41" fmla="*/ 20505 h 609"/>
              <a:gd name="T42" fmla="*/ 111718 w 601"/>
              <a:gd name="T43" fmla="*/ 86695 h 609"/>
              <a:gd name="T44" fmla="*/ 109203 w 601"/>
              <a:gd name="T45" fmla="*/ 78781 h 609"/>
              <a:gd name="T46" fmla="*/ 124291 w 601"/>
              <a:gd name="T47" fmla="*/ 71226 h 609"/>
              <a:gd name="T48" fmla="*/ 159853 w 601"/>
              <a:gd name="T49" fmla="*/ 101803 h 609"/>
              <a:gd name="T50" fmla="*/ 162368 w 601"/>
              <a:gd name="T51" fmla="*/ 109358 h 609"/>
              <a:gd name="T52" fmla="*/ 159853 w 601"/>
              <a:gd name="T53" fmla="*/ 117272 h 609"/>
              <a:gd name="T54" fmla="*/ 124291 w 601"/>
              <a:gd name="T55" fmla="*/ 147489 h 609"/>
              <a:gd name="T56" fmla="*/ 109203 w 601"/>
              <a:gd name="T57" fmla="*/ 139935 h 609"/>
              <a:gd name="T58" fmla="*/ 111718 w 601"/>
              <a:gd name="T59" fmla="*/ 132380 h 609"/>
              <a:gd name="T60" fmla="*/ 63223 w 601"/>
              <a:gd name="T61" fmla="*/ 119790 h 609"/>
              <a:gd name="T62" fmla="*/ 63223 w 601"/>
              <a:gd name="T63" fmla="*/ 99285 h 609"/>
              <a:gd name="T64" fmla="*/ 111718 w 601"/>
              <a:gd name="T65" fmla="*/ 86695 h 609"/>
              <a:gd name="T66" fmla="*/ 50650 w 601"/>
              <a:gd name="T67" fmla="*/ 20505 h 609"/>
              <a:gd name="T68" fmla="*/ 20116 w 601"/>
              <a:gd name="T69" fmla="*/ 20505 h 609"/>
              <a:gd name="T70" fmla="*/ 10058 w 601"/>
              <a:gd name="T71" fmla="*/ 61154 h 609"/>
              <a:gd name="T72" fmla="*/ 0 w 601"/>
              <a:gd name="T73" fmla="*/ 51082 h 609"/>
              <a:gd name="T74" fmla="*/ 10058 w 601"/>
              <a:gd name="T75" fmla="*/ 0 h 609"/>
              <a:gd name="T76" fmla="*/ 50650 w 601"/>
              <a:gd name="T77" fmla="*/ 0 h 609"/>
              <a:gd name="T78" fmla="*/ 50650 w 601"/>
              <a:gd name="T79" fmla="*/ 20505 h 609"/>
              <a:gd name="T80" fmla="*/ 10058 w 601"/>
              <a:gd name="T81" fmla="*/ 137417 h 609"/>
              <a:gd name="T82" fmla="*/ 0 w 601"/>
              <a:gd name="T83" fmla="*/ 91731 h 609"/>
              <a:gd name="T84" fmla="*/ 20116 w 601"/>
              <a:gd name="T85" fmla="*/ 91731 h 609"/>
              <a:gd name="T86" fmla="*/ 10058 w 601"/>
              <a:gd name="T87" fmla="*/ 137417 h 609"/>
              <a:gd name="T88" fmla="*/ 10058 w 601"/>
              <a:gd name="T89" fmla="*/ 157921 h 609"/>
              <a:gd name="T90" fmla="*/ 20116 w 601"/>
              <a:gd name="T91" fmla="*/ 198570 h 609"/>
              <a:gd name="T92" fmla="*/ 60708 w 601"/>
              <a:gd name="T93" fmla="*/ 208643 h 609"/>
              <a:gd name="T94" fmla="*/ 10058 w 601"/>
              <a:gd name="T95" fmla="*/ 218715 h 609"/>
              <a:gd name="T96" fmla="*/ 0 w 601"/>
              <a:gd name="T97" fmla="*/ 167993 h 609"/>
              <a:gd name="T98" fmla="*/ 10058 w 601"/>
              <a:gd name="T99" fmla="*/ 157921 h 609"/>
              <a:gd name="T100" fmla="*/ 91242 w 601"/>
              <a:gd name="T101" fmla="*/ 198570 h 609"/>
              <a:gd name="T102" fmla="*/ 134349 w 601"/>
              <a:gd name="T103" fmla="*/ 208643 h 609"/>
              <a:gd name="T104" fmla="*/ 91242 w 601"/>
              <a:gd name="T105" fmla="*/ 218715 h 609"/>
              <a:gd name="T106" fmla="*/ 91242 w 601"/>
              <a:gd name="T107" fmla="*/ 198570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01" h="609">
                <a:moveTo>
                  <a:pt x="572" y="608"/>
                </a:moveTo>
                <a:lnTo>
                  <a:pt x="572" y="608"/>
                </a:lnTo>
                <a:cubicBezTo>
                  <a:pt x="459" y="608"/>
                  <a:pt x="459" y="608"/>
                  <a:pt x="459" y="608"/>
                </a:cubicBezTo>
                <a:cubicBezTo>
                  <a:pt x="445" y="608"/>
                  <a:pt x="431" y="594"/>
                  <a:pt x="431" y="580"/>
                </a:cubicBezTo>
                <a:cubicBezTo>
                  <a:pt x="431" y="559"/>
                  <a:pt x="445" y="552"/>
                  <a:pt x="459" y="552"/>
                </a:cubicBezTo>
                <a:cubicBezTo>
                  <a:pt x="544" y="552"/>
                  <a:pt x="544" y="552"/>
                  <a:pt x="544" y="552"/>
                </a:cubicBezTo>
                <a:cubicBezTo>
                  <a:pt x="544" y="467"/>
                  <a:pt x="544" y="467"/>
                  <a:pt x="544" y="467"/>
                </a:cubicBezTo>
                <a:cubicBezTo>
                  <a:pt x="544" y="446"/>
                  <a:pt x="558" y="439"/>
                  <a:pt x="572" y="439"/>
                </a:cubicBezTo>
                <a:cubicBezTo>
                  <a:pt x="593" y="439"/>
                  <a:pt x="600" y="446"/>
                  <a:pt x="600" y="467"/>
                </a:cubicBezTo>
                <a:cubicBezTo>
                  <a:pt x="600" y="580"/>
                  <a:pt x="600" y="580"/>
                  <a:pt x="600" y="580"/>
                </a:cubicBezTo>
                <a:cubicBezTo>
                  <a:pt x="600" y="594"/>
                  <a:pt x="593" y="608"/>
                  <a:pt x="572" y="608"/>
                </a:cubicBezTo>
                <a:close/>
                <a:moveTo>
                  <a:pt x="572" y="227"/>
                </a:moveTo>
                <a:lnTo>
                  <a:pt x="572" y="227"/>
                </a:lnTo>
                <a:cubicBezTo>
                  <a:pt x="593" y="227"/>
                  <a:pt x="600" y="241"/>
                  <a:pt x="600" y="255"/>
                </a:cubicBezTo>
                <a:cubicBezTo>
                  <a:pt x="600" y="354"/>
                  <a:pt x="600" y="354"/>
                  <a:pt x="600" y="354"/>
                </a:cubicBezTo>
                <a:cubicBezTo>
                  <a:pt x="600" y="368"/>
                  <a:pt x="593" y="382"/>
                  <a:pt x="572" y="382"/>
                </a:cubicBezTo>
                <a:cubicBezTo>
                  <a:pt x="558" y="382"/>
                  <a:pt x="544" y="368"/>
                  <a:pt x="544" y="354"/>
                </a:cubicBezTo>
                <a:cubicBezTo>
                  <a:pt x="544" y="255"/>
                  <a:pt x="544" y="255"/>
                  <a:pt x="544" y="255"/>
                </a:cubicBezTo>
                <a:cubicBezTo>
                  <a:pt x="544" y="241"/>
                  <a:pt x="558" y="227"/>
                  <a:pt x="572" y="227"/>
                </a:cubicBezTo>
                <a:close/>
                <a:moveTo>
                  <a:pt x="572" y="170"/>
                </a:moveTo>
                <a:lnTo>
                  <a:pt x="572" y="170"/>
                </a:lnTo>
                <a:cubicBezTo>
                  <a:pt x="558" y="170"/>
                  <a:pt x="544" y="163"/>
                  <a:pt x="544" y="142"/>
                </a:cubicBezTo>
                <a:cubicBezTo>
                  <a:pt x="544" y="57"/>
                  <a:pt x="544" y="57"/>
                  <a:pt x="544" y="57"/>
                </a:cubicBezTo>
                <a:cubicBezTo>
                  <a:pt x="459" y="57"/>
                  <a:pt x="459" y="57"/>
                  <a:pt x="459" y="57"/>
                </a:cubicBezTo>
                <a:cubicBezTo>
                  <a:pt x="445" y="57"/>
                  <a:pt x="431" y="50"/>
                  <a:pt x="431" y="29"/>
                </a:cubicBezTo>
                <a:cubicBezTo>
                  <a:pt x="431" y="15"/>
                  <a:pt x="445" y="0"/>
                  <a:pt x="459" y="0"/>
                </a:cubicBezTo>
                <a:cubicBezTo>
                  <a:pt x="572" y="0"/>
                  <a:pt x="572" y="0"/>
                  <a:pt x="572" y="0"/>
                </a:cubicBezTo>
                <a:cubicBezTo>
                  <a:pt x="593" y="0"/>
                  <a:pt x="600" y="15"/>
                  <a:pt x="600" y="29"/>
                </a:cubicBezTo>
                <a:cubicBezTo>
                  <a:pt x="600" y="142"/>
                  <a:pt x="600" y="142"/>
                  <a:pt x="600" y="142"/>
                </a:cubicBezTo>
                <a:cubicBezTo>
                  <a:pt x="600" y="163"/>
                  <a:pt x="593" y="170"/>
                  <a:pt x="572" y="170"/>
                </a:cubicBezTo>
                <a:close/>
                <a:moveTo>
                  <a:pt x="346" y="57"/>
                </a:moveTo>
                <a:lnTo>
                  <a:pt x="346" y="57"/>
                </a:lnTo>
                <a:cubicBezTo>
                  <a:pt x="254" y="57"/>
                  <a:pt x="254" y="57"/>
                  <a:pt x="254" y="57"/>
                </a:cubicBezTo>
                <a:cubicBezTo>
                  <a:pt x="240" y="57"/>
                  <a:pt x="226" y="50"/>
                  <a:pt x="226" y="29"/>
                </a:cubicBezTo>
                <a:cubicBezTo>
                  <a:pt x="226" y="15"/>
                  <a:pt x="240" y="0"/>
                  <a:pt x="254" y="0"/>
                </a:cubicBezTo>
                <a:cubicBezTo>
                  <a:pt x="346" y="0"/>
                  <a:pt x="346" y="0"/>
                  <a:pt x="346" y="0"/>
                </a:cubicBezTo>
                <a:cubicBezTo>
                  <a:pt x="367" y="0"/>
                  <a:pt x="374" y="15"/>
                  <a:pt x="374" y="29"/>
                </a:cubicBezTo>
                <a:cubicBezTo>
                  <a:pt x="374" y="50"/>
                  <a:pt x="367" y="57"/>
                  <a:pt x="346" y="57"/>
                </a:cubicBezTo>
                <a:close/>
                <a:moveTo>
                  <a:pt x="311" y="241"/>
                </a:moveTo>
                <a:lnTo>
                  <a:pt x="311" y="241"/>
                </a:lnTo>
                <a:cubicBezTo>
                  <a:pt x="304" y="234"/>
                  <a:pt x="304" y="227"/>
                  <a:pt x="304" y="219"/>
                </a:cubicBezTo>
                <a:cubicBezTo>
                  <a:pt x="304" y="205"/>
                  <a:pt x="311" y="191"/>
                  <a:pt x="332" y="191"/>
                </a:cubicBezTo>
                <a:cubicBezTo>
                  <a:pt x="339" y="191"/>
                  <a:pt x="346" y="191"/>
                  <a:pt x="346" y="198"/>
                </a:cubicBezTo>
                <a:cubicBezTo>
                  <a:pt x="445" y="283"/>
                  <a:pt x="445" y="283"/>
                  <a:pt x="445" y="283"/>
                </a:cubicBezTo>
                <a:cubicBezTo>
                  <a:pt x="445" y="290"/>
                  <a:pt x="452" y="297"/>
                  <a:pt x="452" y="304"/>
                </a:cubicBezTo>
                <a:cubicBezTo>
                  <a:pt x="452" y="311"/>
                  <a:pt x="445" y="319"/>
                  <a:pt x="445" y="326"/>
                </a:cubicBezTo>
                <a:cubicBezTo>
                  <a:pt x="346" y="410"/>
                  <a:pt x="346" y="410"/>
                  <a:pt x="346" y="410"/>
                </a:cubicBezTo>
                <a:cubicBezTo>
                  <a:pt x="346" y="417"/>
                  <a:pt x="339" y="417"/>
                  <a:pt x="332" y="417"/>
                </a:cubicBezTo>
                <a:cubicBezTo>
                  <a:pt x="311" y="417"/>
                  <a:pt x="304" y="403"/>
                  <a:pt x="304" y="389"/>
                </a:cubicBezTo>
                <a:cubicBezTo>
                  <a:pt x="304" y="382"/>
                  <a:pt x="304" y="375"/>
                  <a:pt x="311" y="368"/>
                </a:cubicBezTo>
                <a:cubicBezTo>
                  <a:pt x="353" y="333"/>
                  <a:pt x="353" y="333"/>
                  <a:pt x="353" y="333"/>
                </a:cubicBezTo>
                <a:cubicBezTo>
                  <a:pt x="176" y="333"/>
                  <a:pt x="176" y="333"/>
                  <a:pt x="176" y="333"/>
                </a:cubicBezTo>
                <a:cubicBezTo>
                  <a:pt x="162" y="333"/>
                  <a:pt x="148" y="319"/>
                  <a:pt x="148" y="304"/>
                </a:cubicBezTo>
                <a:cubicBezTo>
                  <a:pt x="148" y="290"/>
                  <a:pt x="162" y="276"/>
                  <a:pt x="176" y="276"/>
                </a:cubicBezTo>
                <a:cubicBezTo>
                  <a:pt x="353" y="276"/>
                  <a:pt x="353" y="276"/>
                  <a:pt x="353" y="276"/>
                </a:cubicBezTo>
                <a:lnTo>
                  <a:pt x="311" y="241"/>
                </a:lnTo>
                <a:close/>
                <a:moveTo>
                  <a:pt x="141" y="57"/>
                </a:moveTo>
                <a:lnTo>
                  <a:pt x="141" y="57"/>
                </a:lnTo>
                <a:cubicBezTo>
                  <a:pt x="56" y="57"/>
                  <a:pt x="56" y="57"/>
                  <a:pt x="56" y="57"/>
                </a:cubicBezTo>
                <a:cubicBezTo>
                  <a:pt x="56" y="142"/>
                  <a:pt x="56" y="142"/>
                  <a:pt x="56" y="142"/>
                </a:cubicBezTo>
                <a:cubicBezTo>
                  <a:pt x="56" y="163"/>
                  <a:pt x="42" y="170"/>
                  <a:pt x="28" y="170"/>
                </a:cubicBezTo>
                <a:cubicBezTo>
                  <a:pt x="14" y="170"/>
                  <a:pt x="0" y="163"/>
                  <a:pt x="0" y="142"/>
                </a:cubicBezTo>
                <a:cubicBezTo>
                  <a:pt x="0" y="29"/>
                  <a:pt x="0" y="29"/>
                  <a:pt x="0" y="29"/>
                </a:cubicBezTo>
                <a:cubicBezTo>
                  <a:pt x="0" y="15"/>
                  <a:pt x="14" y="0"/>
                  <a:pt x="28" y="0"/>
                </a:cubicBezTo>
                <a:cubicBezTo>
                  <a:pt x="141" y="0"/>
                  <a:pt x="141" y="0"/>
                  <a:pt x="141" y="0"/>
                </a:cubicBezTo>
                <a:cubicBezTo>
                  <a:pt x="155" y="0"/>
                  <a:pt x="169" y="15"/>
                  <a:pt x="169" y="29"/>
                </a:cubicBezTo>
                <a:cubicBezTo>
                  <a:pt x="169" y="50"/>
                  <a:pt x="155" y="57"/>
                  <a:pt x="141" y="57"/>
                </a:cubicBezTo>
                <a:close/>
                <a:moveTo>
                  <a:pt x="28" y="382"/>
                </a:moveTo>
                <a:lnTo>
                  <a:pt x="28" y="382"/>
                </a:lnTo>
                <a:cubicBezTo>
                  <a:pt x="14" y="382"/>
                  <a:pt x="0" y="368"/>
                  <a:pt x="0" y="354"/>
                </a:cubicBezTo>
                <a:cubicBezTo>
                  <a:pt x="0" y="255"/>
                  <a:pt x="0" y="255"/>
                  <a:pt x="0" y="255"/>
                </a:cubicBezTo>
                <a:cubicBezTo>
                  <a:pt x="0" y="241"/>
                  <a:pt x="14" y="227"/>
                  <a:pt x="28" y="227"/>
                </a:cubicBezTo>
                <a:cubicBezTo>
                  <a:pt x="42" y="227"/>
                  <a:pt x="56" y="241"/>
                  <a:pt x="56" y="255"/>
                </a:cubicBezTo>
                <a:cubicBezTo>
                  <a:pt x="56" y="354"/>
                  <a:pt x="56" y="354"/>
                  <a:pt x="56" y="354"/>
                </a:cubicBezTo>
                <a:cubicBezTo>
                  <a:pt x="56" y="368"/>
                  <a:pt x="42" y="382"/>
                  <a:pt x="28" y="382"/>
                </a:cubicBezTo>
                <a:close/>
                <a:moveTo>
                  <a:pt x="28" y="439"/>
                </a:moveTo>
                <a:lnTo>
                  <a:pt x="28" y="439"/>
                </a:lnTo>
                <a:cubicBezTo>
                  <a:pt x="42" y="439"/>
                  <a:pt x="56" y="446"/>
                  <a:pt x="56" y="467"/>
                </a:cubicBezTo>
                <a:cubicBezTo>
                  <a:pt x="56" y="552"/>
                  <a:pt x="56" y="552"/>
                  <a:pt x="56" y="552"/>
                </a:cubicBezTo>
                <a:cubicBezTo>
                  <a:pt x="141" y="552"/>
                  <a:pt x="141" y="552"/>
                  <a:pt x="141" y="552"/>
                </a:cubicBezTo>
                <a:cubicBezTo>
                  <a:pt x="155" y="552"/>
                  <a:pt x="169" y="559"/>
                  <a:pt x="169" y="580"/>
                </a:cubicBezTo>
                <a:cubicBezTo>
                  <a:pt x="169" y="594"/>
                  <a:pt x="155" y="608"/>
                  <a:pt x="141" y="608"/>
                </a:cubicBezTo>
                <a:cubicBezTo>
                  <a:pt x="28" y="608"/>
                  <a:pt x="28" y="608"/>
                  <a:pt x="28" y="608"/>
                </a:cubicBezTo>
                <a:cubicBezTo>
                  <a:pt x="14" y="608"/>
                  <a:pt x="0" y="594"/>
                  <a:pt x="0" y="580"/>
                </a:cubicBezTo>
                <a:cubicBezTo>
                  <a:pt x="0" y="467"/>
                  <a:pt x="0" y="467"/>
                  <a:pt x="0" y="467"/>
                </a:cubicBezTo>
                <a:cubicBezTo>
                  <a:pt x="0" y="446"/>
                  <a:pt x="14" y="439"/>
                  <a:pt x="28" y="439"/>
                </a:cubicBezTo>
                <a:close/>
                <a:moveTo>
                  <a:pt x="254" y="552"/>
                </a:moveTo>
                <a:lnTo>
                  <a:pt x="254" y="552"/>
                </a:lnTo>
                <a:cubicBezTo>
                  <a:pt x="346" y="552"/>
                  <a:pt x="346" y="552"/>
                  <a:pt x="346" y="552"/>
                </a:cubicBezTo>
                <a:cubicBezTo>
                  <a:pt x="367" y="552"/>
                  <a:pt x="374" y="559"/>
                  <a:pt x="374" y="580"/>
                </a:cubicBezTo>
                <a:cubicBezTo>
                  <a:pt x="374" y="594"/>
                  <a:pt x="367" y="608"/>
                  <a:pt x="346" y="608"/>
                </a:cubicBezTo>
                <a:cubicBezTo>
                  <a:pt x="254" y="608"/>
                  <a:pt x="254" y="608"/>
                  <a:pt x="254" y="608"/>
                </a:cubicBezTo>
                <a:cubicBezTo>
                  <a:pt x="240" y="608"/>
                  <a:pt x="226" y="594"/>
                  <a:pt x="226" y="580"/>
                </a:cubicBezTo>
                <a:cubicBezTo>
                  <a:pt x="226" y="559"/>
                  <a:pt x="240" y="552"/>
                  <a:pt x="254" y="552"/>
                </a:cubicBez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spTree>
    <p:extLst>
      <p:ext uri="{BB962C8B-B14F-4D97-AF65-F5344CB8AC3E}">
        <p14:creationId xmlns:p14="http://schemas.microsoft.com/office/powerpoint/2010/main" xmlns="" val="1769170018"/>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31697"/>
          <a:stretch/>
        </p:blipFill>
        <p:spPr bwMode="auto">
          <a:xfrm>
            <a:off x="0" y="2773"/>
            <a:ext cx="9144000" cy="5143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zh-CN" altLang="en-US" sz="2000" b="1" dirty="0" smtClean="0">
                <a:solidFill>
                  <a:srgbClr val="2D221B"/>
                </a:solidFill>
                <a:latin typeface="微软雅黑" pitchFamily="34" charset="-122"/>
                <a:ea typeface="微软雅黑" pitchFamily="34" charset="-122"/>
                <a:cs typeface="Vrinda" panose="020B0502040204020203" pitchFamily="34" charset="0"/>
              </a:rPr>
              <a:t>学校奖助学金</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3721977" y="1179575"/>
            <a:ext cx="900286" cy="90028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zh-CN" altLang="en-US" dirty="0" smtClean="0"/>
              <a:t>一等奖</a:t>
            </a:r>
            <a:endParaRPr lang="en-US" altLang="zh-CN" dirty="0" smtClean="0"/>
          </a:p>
          <a:p>
            <a:pPr algn="ctr"/>
            <a:r>
              <a:rPr lang="en-US" altLang="zh-CN" dirty="0" smtClean="0"/>
              <a:t>2500</a:t>
            </a:r>
            <a:endParaRPr lang="zh-CN" altLang="en-US" dirty="0"/>
          </a:p>
        </p:txBody>
      </p:sp>
      <p:sp>
        <p:nvSpPr>
          <p:cNvPr id="82" name="矩形 81"/>
          <p:cNvSpPr/>
          <p:nvPr/>
        </p:nvSpPr>
        <p:spPr>
          <a:xfrm>
            <a:off x="4705735" y="2144802"/>
            <a:ext cx="900286" cy="90028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zh-CN" altLang="en-US" dirty="0" smtClean="0"/>
              <a:t>二等奖</a:t>
            </a:r>
            <a:endParaRPr lang="en-US" altLang="zh-CN" dirty="0" smtClean="0"/>
          </a:p>
          <a:p>
            <a:pPr algn="ctr"/>
            <a:r>
              <a:rPr lang="en-US" altLang="zh-CN" dirty="0" smtClean="0"/>
              <a:t>1500</a:t>
            </a:r>
            <a:endParaRPr lang="zh-CN" altLang="en-US" dirty="0"/>
          </a:p>
        </p:txBody>
      </p:sp>
      <p:sp>
        <p:nvSpPr>
          <p:cNvPr id="83" name="矩形 82"/>
          <p:cNvSpPr/>
          <p:nvPr/>
        </p:nvSpPr>
        <p:spPr>
          <a:xfrm>
            <a:off x="5655164" y="3364521"/>
            <a:ext cx="900286" cy="90028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zh-CN" altLang="en-US" dirty="0" smtClean="0"/>
              <a:t>三等奖</a:t>
            </a:r>
            <a:endParaRPr lang="en-US" altLang="zh-CN" dirty="0" smtClean="0"/>
          </a:p>
          <a:p>
            <a:pPr algn="ctr"/>
            <a:r>
              <a:rPr lang="en-US" altLang="zh-CN" dirty="0" smtClean="0"/>
              <a:t>800</a:t>
            </a:r>
            <a:endParaRPr lang="zh-CN" altLang="en-US" dirty="0"/>
          </a:p>
        </p:txBody>
      </p:sp>
      <p:sp>
        <p:nvSpPr>
          <p:cNvPr id="84" name="矩形 83"/>
          <p:cNvSpPr/>
          <p:nvPr/>
        </p:nvSpPr>
        <p:spPr>
          <a:xfrm>
            <a:off x="6660232" y="4079093"/>
            <a:ext cx="900286" cy="90028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zh-CN" altLang="en-US" dirty="0" smtClean="0"/>
              <a:t>优秀学生干部</a:t>
            </a:r>
            <a:endParaRPr lang="en-US" altLang="zh-CN" dirty="0" smtClean="0"/>
          </a:p>
          <a:p>
            <a:pPr algn="ctr"/>
            <a:r>
              <a:rPr lang="en-US" altLang="zh-CN" dirty="0" smtClean="0"/>
              <a:t>600</a:t>
            </a:r>
            <a:endParaRPr lang="zh-CN" altLang="en-US" dirty="0"/>
          </a:p>
        </p:txBody>
      </p:sp>
      <p:grpSp>
        <p:nvGrpSpPr>
          <p:cNvPr id="2" name="组合 1"/>
          <p:cNvGrpSpPr/>
          <p:nvPr/>
        </p:nvGrpSpPr>
        <p:grpSpPr>
          <a:xfrm>
            <a:off x="958798" y="1365228"/>
            <a:ext cx="1958033" cy="3150738"/>
            <a:chOff x="958798" y="1365228"/>
            <a:chExt cx="1958033" cy="3150738"/>
          </a:xfrm>
          <a:solidFill>
            <a:srgbClr val="B32229"/>
          </a:solidFill>
        </p:grpSpPr>
        <p:grpSp>
          <p:nvGrpSpPr>
            <p:cNvPr id="85" name="组合 84"/>
            <p:cNvGrpSpPr/>
            <p:nvPr/>
          </p:nvGrpSpPr>
          <p:grpSpPr>
            <a:xfrm>
              <a:off x="1897335" y="3254541"/>
              <a:ext cx="109198" cy="382193"/>
              <a:chOff x="2752726" y="4344988"/>
              <a:chExt cx="184150" cy="644525"/>
            </a:xfrm>
            <a:grpFill/>
          </p:grpSpPr>
          <p:sp>
            <p:nvSpPr>
              <p:cNvPr id="86" name="Freeform 101"/>
              <p:cNvSpPr>
                <a:spLocks/>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02"/>
              <p:cNvSpPr>
                <a:spLocks/>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03"/>
              <p:cNvSpPr>
                <a:spLocks/>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04"/>
              <p:cNvSpPr>
                <a:spLocks/>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 name="组合 89"/>
            <p:cNvGrpSpPr/>
            <p:nvPr/>
          </p:nvGrpSpPr>
          <p:grpSpPr>
            <a:xfrm>
              <a:off x="1535853" y="3601903"/>
              <a:ext cx="838754" cy="914063"/>
              <a:chOff x="2143126" y="4930775"/>
              <a:chExt cx="1414463" cy="1541463"/>
            </a:xfrm>
            <a:grpFill/>
          </p:grpSpPr>
          <p:sp>
            <p:nvSpPr>
              <p:cNvPr id="91" name="Freeform 5"/>
              <p:cNvSpPr>
                <a:spLocks/>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6"/>
              <p:cNvSpPr>
                <a:spLocks/>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7"/>
              <p:cNvSpPr>
                <a:spLocks/>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8"/>
              <p:cNvSpPr>
                <a:spLocks/>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9"/>
              <p:cNvSpPr>
                <a:spLocks/>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0"/>
              <p:cNvSpPr>
                <a:spLocks/>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1"/>
              <p:cNvSpPr>
                <a:spLocks/>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2"/>
              <p:cNvSpPr>
                <a:spLocks/>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3"/>
              <p:cNvSpPr>
                <a:spLocks/>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4"/>
              <p:cNvSpPr>
                <a:spLocks/>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5"/>
              <p:cNvSpPr>
                <a:spLocks/>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6"/>
              <p:cNvSpPr>
                <a:spLocks/>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7"/>
              <p:cNvSpPr>
                <a:spLocks/>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8"/>
              <p:cNvSpPr>
                <a:spLocks/>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9"/>
              <p:cNvSpPr>
                <a:spLocks/>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0"/>
              <p:cNvSpPr>
                <a:spLocks/>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1"/>
              <p:cNvSpPr>
                <a:spLocks/>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2"/>
              <p:cNvSpPr>
                <a:spLocks/>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3"/>
              <p:cNvSpPr>
                <a:spLocks/>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4"/>
              <p:cNvSpPr>
                <a:spLocks/>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25"/>
              <p:cNvSpPr>
                <a:spLocks/>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6"/>
              <p:cNvSpPr>
                <a:spLocks/>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7"/>
              <p:cNvSpPr>
                <a:spLocks/>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8"/>
              <p:cNvSpPr>
                <a:spLocks/>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9"/>
              <p:cNvSpPr>
                <a:spLocks/>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30"/>
              <p:cNvSpPr>
                <a:spLocks/>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31"/>
              <p:cNvSpPr>
                <a:spLocks/>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32"/>
              <p:cNvSpPr>
                <a:spLocks/>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33"/>
              <p:cNvSpPr>
                <a:spLocks/>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34"/>
              <p:cNvSpPr>
                <a:spLocks/>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35"/>
              <p:cNvSpPr>
                <a:spLocks/>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36"/>
              <p:cNvSpPr>
                <a:spLocks/>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37"/>
              <p:cNvSpPr>
                <a:spLocks/>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38"/>
              <p:cNvSpPr>
                <a:spLocks/>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39"/>
              <p:cNvSpPr>
                <a:spLocks/>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40"/>
              <p:cNvSpPr>
                <a:spLocks/>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41"/>
              <p:cNvSpPr>
                <a:spLocks/>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42"/>
              <p:cNvSpPr>
                <a:spLocks/>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43"/>
              <p:cNvSpPr>
                <a:spLocks/>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44"/>
              <p:cNvSpPr>
                <a:spLocks/>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45"/>
              <p:cNvSpPr>
                <a:spLocks/>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46"/>
              <p:cNvSpPr>
                <a:spLocks/>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47"/>
              <p:cNvSpPr>
                <a:spLocks/>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48"/>
              <p:cNvSpPr>
                <a:spLocks/>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49"/>
              <p:cNvSpPr>
                <a:spLocks/>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50"/>
              <p:cNvSpPr>
                <a:spLocks/>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51"/>
              <p:cNvSpPr>
                <a:spLocks/>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52"/>
              <p:cNvSpPr>
                <a:spLocks/>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53"/>
              <p:cNvSpPr>
                <a:spLocks/>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54"/>
              <p:cNvSpPr>
                <a:spLocks/>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55"/>
              <p:cNvSpPr>
                <a:spLocks/>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56"/>
              <p:cNvSpPr>
                <a:spLocks/>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57"/>
              <p:cNvSpPr>
                <a:spLocks/>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58"/>
              <p:cNvSpPr>
                <a:spLocks/>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59"/>
              <p:cNvSpPr>
                <a:spLocks/>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60"/>
              <p:cNvSpPr>
                <a:spLocks/>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61"/>
              <p:cNvSpPr>
                <a:spLocks/>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62"/>
              <p:cNvSpPr>
                <a:spLocks/>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63"/>
              <p:cNvSpPr>
                <a:spLocks/>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64"/>
              <p:cNvSpPr>
                <a:spLocks/>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65"/>
              <p:cNvSpPr>
                <a:spLocks/>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66"/>
              <p:cNvSpPr>
                <a:spLocks/>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67"/>
              <p:cNvSpPr>
                <a:spLocks/>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68"/>
              <p:cNvSpPr>
                <a:spLocks/>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69"/>
              <p:cNvSpPr>
                <a:spLocks/>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70"/>
              <p:cNvSpPr>
                <a:spLocks/>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71"/>
              <p:cNvSpPr>
                <a:spLocks/>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72"/>
              <p:cNvSpPr>
                <a:spLocks/>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73"/>
              <p:cNvSpPr>
                <a:spLocks/>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74"/>
              <p:cNvSpPr>
                <a:spLocks/>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75"/>
              <p:cNvSpPr>
                <a:spLocks/>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76"/>
              <p:cNvSpPr>
                <a:spLocks/>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77"/>
              <p:cNvSpPr>
                <a:spLocks/>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78"/>
              <p:cNvSpPr>
                <a:spLocks/>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79"/>
              <p:cNvSpPr>
                <a:spLocks/>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80"/>
              <p:cNvSpPr>
                <a:spLocks/>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81"/>
              <p:cNvSpPr>
                <a:spLocks/>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2"/>
              <p:cNvSpPr>
                <a:spLocks/>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83"/>
              <p:cNvSpPr>
                <a:spLocks/>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84"/>
              <p:cNvSpPr>
                <a:spLocks/>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85"/>
              <p:cNvSpPr>
                <a:spLocks/>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86"/>
              <p:cNvSpPr>
                <a:spLocks/>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87"/>
              <p:cNvSpPr>
                <a:spLocks/>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88"/>
              <p:cNvSpPr>
                <a:spLocks/>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89"/>
              <p:cNvSpPr>
                <a:spLocks/>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90"/>
              <p:cNvSpPr>
                <a:spLocks/>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91"/>
              <p:cNvSpPr>
                <a:spLocks/>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92"/>
              <p:cNvSpPr>
                <a:spLocks/>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93"/>
              <p:cNvSpPr>
                <a:spLocks/>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94"/>
              <p:cNvSpPr>
                <a:spLocks/>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95"/>
              <p:cNvSpPr>
                <a:spLocks/>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96"/>
              <p:cNvSpPr>
                <a:spLocks/>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97"/>
              <p:cNvSpPr>
                <a:spLocks/>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98"/>
              <p:cNvSpPr>
                <a:spLocks/>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99"/>
              <p:cNvSpPr>
                <a:spLocks/>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00"/>
              <p:cNvSpPr>
                <a:spLocks/>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08"/>
              <p:cNvSpPr>
                <a:spLocks/>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8" name="组合 187"/>
            <p:cNvGrpSpPr/>
            <p:nvPr/>
          </p:nvGrpSpPr>
          <p:grpSpPr>
            <a:xfrm>
              <a:off x="1780606" y="3251717"/>
              <a:ext cx="120494" cy="356776"/>
              <a:chOff x="2555876" y="4340225"/>
              <a:chExt cx="203200" cy="601663"/>
            </a:xfrm>
            <a:grpFill/>
          </p:grpSpPr>
          <p:sp>
            <p:nvSpPr>
              <p:cNvPr id="189" name="Freeform 105"/>
              <p:cNvSpPr>
                <a:spLocks/>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06"/>
              <p:cNvSpPr>
                <a:spLocks/>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107"/>
              <p:cNvSpPr>
                <a:spLocks/>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09"/>
              <p:cNvSpPr>
                <a:spLocks/>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3" name="组合 192"/>
            <p:cNvGrpSpPr/>
            <p:nvPr/>
          </p:nvGrpSpPr>
          <p:grpSpPr>
            <a:xfrm>
              <a:off x="2055485" y="3255481"/>
              <a:ext cx="472564" cy="363366"/>
              <a:chOff x="3019426" y="4346575"/>
              <a:chExt cx="796925" cy="612776"/>
            </a:xfrm>
            <a:grpFill/>
          </p:grpSpPr>
          <p:sp>
            <p:nvSpPr>
              <p:cNvPr id="194" name="Freeform 110"/>
              <p:cNvSpPr>
                <a:spLocks/>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Rectangle 111"/>
              <p:cNvSpPr>
                <a:spLocks noChangeArrowheads="1"/>
              </p:cNvSpPr>
              <p:nvPr/>
            </p:nvSpPr>
            <p:spPr bwMode="auto">
              <a:xfrm>
                <a:off x="3049588" y="4510088"/>
                <a:ext cx="22225" cy="2555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112"/>
              <p:cNvSpPr>
                <a:spLocks/>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113"/>
              <p:cNvSpPr>
                <a:spLocks/>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14"/>
              <p:cNvSpPr>
                <a:spLocks/>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15"/>
              <p:cNvSpPr>
                <a:spLocks/>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0" name="Freeform 116"/>
            <p:cNvSpPr>
              <a:spLocks noEditPoints="1"/>
            </p:cNvSpPr>
            <p:nvPr/>
          </p:nvSpPr>
          <p:spPr bwMode="auto">
            <a:xfrm>
              <a:off x="2655132" y="1994057"/>
              <a:ext cx="232517" cy="291822"/>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01" name="组合 200"/>
            <p:cNvGrpSpPr/>
            <p:nvPr/>
          </p:nvGrpSpPr>
          <p:grpSpPr>
            <a:xfrm>
              <a:off x="977624" y="1895215"/>
              <a:ext cx="240048" cy="362425"/>
              <a:chOff x="1201738" y="2052638"/>
              <a:chExt cx="404813" cy="611188"/>
            </a:xfrm>
            <a:grpFill/>
          </p:grpSpPr>
          <p:sp>
            <p:nvSpPr>
              <p:cNvPr id="202" name="Freeform 117"/>
              <p:cNvSpPr>
                <a:spLocks/>
              </p:cNvSpPr>
              <p:nvPr/>
            </p:nvSpPr>
            <p:spPr bwMode="auto">
              <a:xfrm>
                <a:off x="1325563" y="2101850"/>
                <a:ext cx="139700" cy="139700"/>
              </a:xfrm>
              <a:custGeom>
                <a:avLst/>
                <a:gdLst>
                  <a:gd name="T0" fmla="*/ 88 w 88"/>
                  <a:gd name="T1" fmla="*/ 44 h 88"/>
                  <a:gd name="T2" fmla="*/ 88 w 88"/>
                  <a:gd name="T3" fmla="*/ 44 h 88"/>
                  <a:gd name="T4" fmla="*/ 86 w 88"/>
                  <a:gd name="T5" fmla="*/ 36 h 88"/>
                  <a:gd name="T6" fmla="*/ 83 w 88"/>
                  <a:gd name="T7" fmla="*/ 27 h 88"/>
                  <a:gd name="T8" fmla="*/ 79 w 88"/>
                  <a:gd name="T9" fmla="*/ 19 h 88"/>
                  <a:gd name="T10" fmla="*/ 74 w 88"/>
                  <a:gd name="T11" fmla="*/ 13 h 88"/>
                  <a:gd name="T12" fmla="*/ 67 w 88"/>
                  <a:gd name="T13" fmla="*/ 7 h 88"/>
                  <a:gd name="T14" fmla="*/ 60 w 88"/>
                  <a:gd name="T15" fmla="*/ 3 h 88"/>
                  <a:gd name="T16" fmla="*/ 52 w 88"/>
                  <a:gd name="T17" fmla="*/ 0 h 88"/>
                  <a:gd name="T18" fmla="*/ 43 w 88"/>
                  <a:gd name="T19" fmla="*/ 0 h 88"/>
                  <a:gd name="T20" fmla="*/ 43 w 88"/>
                  <a:gd name="T21" fmla="*/ 0 h 88"/>
                  <a:gd name="T22" fmla="*/ 35 w 88"/>
                  <a:gd name="T23" fmla="*/ 0 h 88"/>
                  <a:gd name="T24" fmla="*/ 27 w 88"/>
                  <a:gd name="T25" fmla="*/ 3 h 88"/>
                  <a:gd name="T26" fmla="*/ 18 w 88"/>
                  <a:gd name="T27" fmla="*/ 7 h 88"/>
                  <a:gd name="T28" fmla="*/ 12 w 88"/>
                  <a:gd name="T29" fmla="*/ 13 h 88"/>
                  <a:gd name="T30" fmla="*/ 6 w 88"/>
                  <a:gd name="T31" fmla="*/ 19 h 88"/>
                  <a:gd name="T32" fmla="*/ 2 w 88"/>
                  <a:gd name="T33" fmla="*/ 27 h 88"/>
                  <a:gd name="T34" fmla="*/ 0 w 88"/>
                  <a:gd name="T35" fmla="*/ 36 h 88"/>
                  <a:gd name="T36" fmla="*/ 0 w 88"/>
                  <a:gd name="T37" fmla="*/ 44 h 88"/>
                  <a:gd name="T38" fmla="*/ 0 w 88"/>
                  <a:gd name="T39" fmla="*/ 44 h 88"/>
                  <a:gd name="T40" fmla="*/ 0 w 88"/>
                  <a:gd name="T41" fmla="*/ 53 h 88"/>
                  <a:gd name="T42" fmla="*/ 2 w 88"/>
                  <a:gd name="T43" fmla="*/ 61 h 88"/>
                  <a:gd name="T44" fmla="*/ 6 w 88"/>
                  <a:gd name="T45" fmla="*/ 68 h 88"/>
                  <a:gd name="T46" fmla="*/ 12 w 88"/>
                  <a:gd name="T47" fmla="*/ 75 h 88"/>
                  <a:gd name="T48" fmla="*/ 18 w 88"/>
                  <a:gd name="T49" fmla="*/ 80 h 88"/>
                  <a:gd name="T50" fmla="*/ 27 w 88"/>
                  <a:gd name="T51" fmla="*/ 84 h 88"/>
                  <a:gd name="T52" fmla="*/ 35 w 88"/>
                  <a:gd name="T53" fmla="*/ 87 h 88"/>
                  <a:gd name="T54" fmla="*/ 43 w 88"/>
                  <a:gd name="T55" fmla="*/ 88 h 88"/>
                  <a:gd name="T56" fmla="*/ 43 w 88"/>
                  <a:gd name="T57" fmla="*/ 88 h 88"/>
                  <a:gd name="T58" fmla="*/ 52 w 88"/>
                  <a:gd name="T59" fmla="*/ 87 h 88"/>
                  <a:gd name="T60" fmla="*/ 60 w 88"/>
                  <a:gd name="T61" fmla="*/ 84 h 88"/>
                  <a:gd name="T62" fmla="*/ 67 w 88"/>
                  <a:gd name="T63" fmla="*/ 80 h 88"/>
                  <a:gd name="T64" fmla="*/ 74 w 88"/>
                  <a:gd name="T65" fmla="*/ 75 h 88"/>
                  <a:gd name="T66" fmla="*/ 79 w 88"/>
                  <a:gd name="T67" fmla="*/ 68 h 88"/>
                  <a:gd name="T68" fmla="*/ 83 w 88"/>
                  <a:gd name="T69" fmla="*/ 61 h 88"/>
                  <a:gd name="T70" fmla="*/ 86 w 88"/>
                  <a:gd name="T71" fmla="*/ 53 h 88"/>
                  <a:gd name="T72" fmla="*/ 88 w 88"/>
                  <a:gd name="T73" fmla="*/ 44 h 88"/>
                  <a:gd name="T74" fmla="*/ 88 w 88"/>
                  <a:gd name="T75"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8">
                    <a:moveTo>
                      <a:pt x="88" y="44"/>
                    </a:moveTo>
                    <a:lnTo>
                      <a:pt x="88" y="44"/>
                    </a:lnTo>
                    <a:lnTo>
                      <a:pt x="86" y="36"/>
                    </a:lnTo>
                    <a:lnTo>
                      <a:pt x="83" y="27"/>
                    </a:lnTo>
                    <a:lnTo>
                      <a:pt x="79" y="19"/>
                    </a:lnTo>
                    <a:lnTo>
                      <a:pt x="74" y="13"/>
                    </a:lnTo>
                    <a:lnTo>
                      <a:pt x="67" y="7"/>
                    </a:lnTo>
                    <a:lnTo>
                      <a:pt x="60" y="3"/>
                    </a:lnTo>
                    <a:lnTo>
                      <a:pt x="52" y="0"/>
                    </a:lnTo>
                    <a:lnTo>
                      <a:pt x="43" y="0"/>
                    </a:lnTo>
                    <a:lnTo>
                      <a:pt x="43" y="0"/>
                    </a:lnTo>
                    <a:lnTo>
                      <a:pt x="35" y="0"/>
                    </a:lnTo>
                    <a:lnTo>
                      <a:pt x="27" y="3"/>
                    </a:lnTo>
                    <a:lnTo>
                      <a:pt x="18" y="7"/>
                    </a:lnTo>
                    <a:lnTo>
                      <a:pt x="12" y="13"/>
                    </a:lnTo>
                    <a:lnTo>
                      <a:pt x="6" y="19"/>
                    </a:lnTo>
                    <a:lnTo>
                      <a:pt x="2" y="27"/>
                    </a:lnTo>
                    <a:lnTo>
                      <a:pt x="0" y="36"/>
                    </a:lnTo>
                    <a:lnTo>
                      <a:pt x="0" y="44"/>
                    </a:lnTo>
                    <a:lnTo>
                      <a:pt x="0" y="44"/>
                    </a:lnTo>
                    <a:lnTo>
                      <a:pt x="0" y="53"/>
                    </a:lnTo>
                    <a:lnTo>
                      <a:pt x="2" y="61"/>
                    </a:lnTo>
                    <a:lnTo>
                      <a:pt x="6" y="68"/>
                    </a:lnTo>
                    <a:lnTo>
                      <a:pt x="12" y="75"/>
                    </a:lnTo>
                    <a:lnTo>
                      <a:pt x="18" y="80"/>
                    </a:lnTo>
                    <a:lnTo>
                      <a:pt x="27" y="84"/>
                    </a:lnTo>
                    <a:lnTo>
                      <a:pt x="35" y="87"/>
                    </a:lnTo>
                    <a:lnTo>
                      <a:pt x="43" y="88"/>
                    </a:lnTo>
                    <a:lnTo>
                      <a:pt x="43" y="88"/>
                    </a:lnTo>
                    <a:lnTo>
                      <a:pt x="52" y="87"/>
                    </a:lnTo>
                    <a:lnTo>
                      <a:pt x="60" y="84"/>
                    </a:lnTo>
                    <a:lnTo>
                      <a:pt x="67" y="80"/>
                    </a:lnTo>
                    <a:lnTo>
                      <a:pt x="74" y="75"/>
                    </a:lnTo>
                    <a:lnTo>
                      <a:pt x="79" y="68"/>
                    </a:lnTo>
                    <a:lnTo>
                      <a:pt x="83" y="61"/>
                    </a:lnTo>
                    <a:lnTo>
                      <a:pt x="86" y="53"/>
                    </a:lnTo>
                    <a:lnTo>
                      <a:pt x="88" y="44"/>
                    </a:lnTo>
                    <a:lnTo>
                      <a:pt x="88" y="4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118"/>
              <p:cNvSpPr>
                <a:spLocks/>
              </p:cNvSpPr>
              <p:nvPr/>
            </p:nvSpPr>
            <p:spPr bwMode="auto">
              <a:xfrm>
                <a:off x="1201738" y="2205038"/>
                <a:ext cx="212725" cy="458788"/>
              </a:xfrm>
              <a:custGeom>
                <a:avLst/>
                <a:gdLst>
                  <a:gd name="T0" fmla="*/ 134 w 134"/>
                  <a:gd name="T1" fmla="*/ 7 h 289"/>
                  <a:gd name="T2" fmla="*/ 134 w 134"/>
                  <a:gd name="T3" fmla="*/ 7 h 289"/>
                  <a:gd name="T4" fmla="*/ 88 w 134"/>
                  <a:gd name="T5" fmla="*/ 129 h 289"/>
                  <a:gd name="T6" fmla="*/ 42 w 134"/>
                  <a:gd name="T7" fmla="*/ 248 h 289"/>
                  <a:gd name="T8" fmla="*/ 42 w 134"/>
                  <a:gd name="T9" fmla="*/ 248 h 289"/>
                  <a:gd name="T10" fmla="*/ 22 w 134"/>
                  <a:gd name="T11" fmla="*/ 268 h 289"/>
                  <a:gd name="T12" fmla="*/ 8 w 134"/>
                  <a:gd name="T13" fmla="*/ 282 h 289"/>
                  <a:gd name="T14" fmla="*/ 3 w 134"/>
                  <a:gd name="T15" fmla="*/ 286 h 289"/>
                  <a:gd name="T16" fmla="*/ 0 w 134"/>
                  <a:gd name="T17" fmla="*/ 289 h 289"/>
                  <a:gd name="T18" fmla="*/ 0 w 134"/>
                  <a:gd name="T19" fmla="*/ 289 h 289"/>
                  <a:gd name="T20" fmla="*/ 3 w 134"/>
                  <a:gd name="T21" fmla="*/ 275 h 289"/>
                  <a:gd name="T22" fmla="*/ 15 w 134"/>
                  <a:gd name="T23" fmla="*/ 243 h 289"/>
                  <a:gd name="T24" fmla="*/ 50 w 134"/>
                  <a:gd name="T25" fmla="*/ 144 h 289"/>
                  <a:gd name="T26" fmla="*/ 105 w 134"/>
                  <a:gd name="T27" fmla="*/ 0 h 289"/>
                  <a:gd name="T28" fmla="*/ 134 w 134"/>
                  <a:gd name="T29"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4" h="289">
                    <a:moveTo>
                      <a:pt x="134" y="7"/>
                    </a:moveTo>
                    <a:lnTo>
                      <a:pt x="134" y="7"/>
                    </a:lnTo>
                    <a:lnTo>
                      <a:pt x="88" y="129"/>
                    </a:lnTo>
                    <a:lnTo>
                      <a:pt x="42" y="248"/>
                    </a:lnTo>
                    <a:lnTo>
                      <a:pt x="42" y="248"/>
                    </a:lnTo>
                    <a:lnTo>
                      <a:pt x="22" y="268"/>
                    </a:lnTo>
                    <a:lnTo>
                      <a:pt x="8" y="282"/>
                    </a:lnTo>
                    <a:lnTo>
                      <a:pt x="3" y="286"/>
                    </a:lnTo>
                    <a:lnTo>
                      <a:pt x="0" y="289"/>
                    </a:lnTo>
                    <a:lnTo>
                      <a:pt x="0" y="289"/>
                    </a:lnTo>
                    <a:lnTo>
                      <a:pt x="3" y="275"/>
                    </a:lnTo>
                    <a:lnTo>
                      <a:pt x="15" y="243"/>
                    </a:lnTo>
                    <a:lnTo>
                      <a:pt x="50" y="144"/>
                    </a:lnTo>
                    <a:lnTo>
                      <a:pt x="105" y="0"/>
                    </a:lnTo>
                    <a:lnTo>
                      <a:pt x="134" y="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119"/>
              <p:cNvSpPr>
                <a:spLocks/>
              </p:cNvSpPr>
              <p:nvPr/>
            </p:nvSpPr>
            <p:spPr bwMode="auto">
              <a:xfrm>
                <a:off x="1371601" y="2205038"/>
                <a:ext cx="234950" cy="449263"/>
              </a:xfrm>
              <a:custGeom>
                <a:avLst/>
                <a:gdLst>
                  <a:gd name="T0" fmla="*/ 2 w 148"/>
                  <a:gd name="T1" fmla="*/ 13 h 283"/>
                  <a:gd name="T2" fmla="*/ 109 w 148"/>
                  <a:gd name="T3" fmla="*/ 244 h 283"/>
                  <a:gd name="T4" fmla="*/ 148 w 148"/>
                  <a:gd name="T5" fmla="*/ 283 h 283"/>
                  <a:gd name="T6" fmla="*/ 137 w 148"/>
                  <a:gd name="T7" fmla="*/ 229 h 283"/>
                  <a:gd name="T8" fmla="*/ 33 w 148"/>
                  <a:gd name="T9" fmla="*/ 0 h 283"/>
                  <a:gd name="T10" fmla="*/ 0 w 148"/>
                  <a:gd name="T11" fmla="*/ 10 h 283"/>
                  <a:gd name="T12" fmla="*/ 2 w 148"/>
                  <a:gd name="T13" fmla="*/ 13 h 283"/>
                </a:gdLst>
                <a:ahLst/>
                <a:cxnLst>
                  <a:cxn ang="0">
                    <a:pos x="T0" y="T1"/>
                  </a:cxn>
                  <a:cxn ang="0">
                    <a:pos x="T2" y="T3"/>
                  </a:cxn>
                  <a:cxn ang="0">
                    <a:pos x="T4" y="T5"/>
                  </a:cxn>
                  <a:cxn ang="0">
                    <a:pos x="T6" y="T7"/>
                  </a:cxn>
                  <a:cxn ang="0">
                    <a:pos x="T8" y="T9"/>
                  </a:cxn>
                  <a:cxn ang="0">
                    <a:pos x="T10" y="T11"/>
                  </a:cxn>
                  <a:cxn ang="0">
                    <a:pos x="T12" y="T13"/>
                  </a:cxn>
                </a:cxnLst>
                <a:rect l="0" t="0" r="r" b="b"/>
                <a:pathLst>
                  <a:path w="148" h="283">
                    <a:moveTo>
                      <a:pt x="2" y="13"/>
                    </a:moveTo>
                    <a:lnTo>
                      <a:pt x="109" y="244"/>
                    </a:lnTo>
                    <a:lnTo>
                      <a:pt x="148" y="283"/>
                    </a:lnTo>
                    <a:lnTo>
                      <a:pt x="137" y="229"/>
                    </a:lnTo>
                    <a:lnTo>
                      <a:pt x="33" y="0"/>
                    </a:lnTo>
                    <a:lnTo>
                      <a:pt x="0" y="10"/>
                    </a:lnTo>
                    <a:lnTo>
                      <a:pt x="2" y="1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120"/>
              <p:cNvSpPr>
                <a:spLocks/>
              </p:cNvSpPr>
              <p:nvPr/>
            </p:nvSpPr>
            <p:spPr bwMode="auto">
              <a:xfrm>
                <a:off x="1376363" y="2052638"/>
                <a:ext cx="25400" cy="77788"/>
              </a:xfrm>
              <a:custGeom>
                <a:avLst/>
                <a:gdLst>
                  <a:gd name="T0" fmla="*/ 0 w 16"/>
                  <a:gd name="T1" fmla="*/ 41 h 49"/>
                  <a:gd name="T2" fmla="*/ 0 w 16"/>
                  <a:gd name="T3" fmla="*/ 41 h 49"/>
                  <a:gd name="T4" fmla="*/ 0 w 16"/>
                  <a:gd name="T5" fmla="*/ 44 h 49"/>
                  <a:gd name="T6" fmla="*/ 3 w 16"/>
                  <a:gd name="T7" fmla="*/ 46 h 49"/>
                  <a:gd name="T8" fmla="*/ 4 w 16"/>
                  <a:gd name="T9" fmla="*/ 48 h 49"/>
                  <a:gd name="T10" fmla="*/ 8 w 16"/>
                  <a:gd name="T11" fmla="*/ 49 h 49"/>
                  <a:gd name="T12" fmla="*/ 8 w 16"/>
                  <a:gd name="T13" fmla="*/ 49 h 49"/>
                  <a:gd name="T14" fmla="*/ 11 w 16"/>
                  <a:gd name="T15" fmla="*/ 48 h 49"/>
                  <a:gd name="T16" fmla="*/ 14 w 16"/>
                  <a:gd name="T17" fmla="*/ 46 h 49"/>
                  <a:gd name="T18" fmla="*/ 15 w 16"/>
                  <a:gd name="T19" fmla="*/ 44 h 49"/>
                  <a:gd name="T20" fmla="*/ 16 w 16"/>
                  <a:gd name="T21" fmla="*/ 41 h 49"/>
                  <a:gd name="T22" fmla="*/ 16 w 16"/>
                  <a:gd name="T23" fmla="*/ 8 h 49"/>
                  <a:gd name="T24" fmla="*/ 16 w 16"/>
                  <a:gd name="T25" fmla="*/ 8 h 49"/>
                  <a:gd name="T26" fmla="*/ 15 w 16"/>
                  <a:gd name="T27" fmla="*/ 6 h 49"/>
                  <a:gd name="T28" fmla="*/ 14 w 16"/>
                  <a:gd name="T29" fmla="*/ 3 h 49"/>
                  <a:gd name="T30" fmla="*/ 11 w 16"/>
                  <a:gd name="T31" fmla="*/ 0 h 49"/>
                  <a:gd name="T32" fmla="*/ 8 w 16"/>
                  <a:gd name="T33" fmla="*/ 0 h 49"/>
                  <a:gd name="T34" fmla="*/ 8 w 16"/>
                  <a:gd name="T35" fmla="*/ 0 h 49"/>
                  <a:gd name="T36" fmla="*/ 4 w 16"/>
                  <a:gd name="T37" fmla="*/ 0 h 49"/>
                  <a:gd name="T38" fmla="*/ 3 w 16"/>
                  <a:gd name="T39" fmla="*/ 3 h 49"/>
                  <a:gd name="T40" fmla="*/ 0 w 16"/>
                  <a:gd name="T41" fmla="*/ 6 h 49"/>
                  <a:gd name="T42" fmla="*/ 0 w 16"/>
                  <a:gd name="T43" fmla="*/ 8 h 49"/>
                  <a:gd name="T44" fmla="*/ 0 w 16"/>
                  <a:gd name="T45"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49">
                    <a:moveTo>
                      <a:pt x="0" y="41"/>
                    </a:moveTo>
                    <a:lnTo>
                      <a:pt x="0" y="41"/>
                    </a:lnTo>
                    <a:lnTo>
                      <a:pt x="0" y="44"/>
                    </a:lnTo>
                    <a:lnTo>
                      <a:pt x="3" y="46"/>
                    </a:lnTo>
                    <a:lnTo>
                      <a:pt x="4" y="48"/>
                    </a:lnTo>
                    <a:lnTo>
                      <a:pt x="8" y="49"/>
                    </a:lnTo>
                    <a:lnTo>
                      <a:pt x="8" y="49"/>
                    </a:lnTo>
                    <a:lnTo>
                      <a:pt x="11" y="48"/>
                    </a:lnTo>
                    <a:lnTo>
                      <a:pt x="14" y="46"/>
                    </a:lnTo>
                    <a:lnTo>
                      <a:pt x="15" y="44"/>
                    </a:lnTo>
                    <a:lnTo>
                      <a:pt x="16" y="41"/>
                    </a:lnTo>
                    <a:lnTo>
                      <a:pt x="16" y="8"/>
                    </a:lnTo>
                    <a:lnTo>
                      <a:pt x="16" y="8"/>
                    </a:lnTo>
                    <a:lnTo>
                      <a:pt x="15" y="6"/>
                    </a:lnTo>
                    <a:lnTo>
                      <a:pt x="14" y="3"/>
                    </a:lnTo>
                    <a:lnTo>
                      <a:pt x="11" y="0"/>
                    </a:lnTo>
                    <a:lnTo>
                      <a:pt x="8" y="0"/>
                    </a:lnTo>
                    <a:lnTo>
                      <a:pt x="8" y="0"/>
                    </a:lnTo>
                    <a:lnTo>
                      <a:pt x="4" y="0"/>
                    </a:lnTo>
                    <a:lnTo>
                      <a:pt x="3" y="3"/>
                    </a:lnTo>
                    <a:lnTo>
                      <a:pt x="0" y="6"/>
                    </a:lnTo>
                    <a:lnTo>
                      <a:pt x="0" y="8"/>
                    </a:lnTo>
                    <a:lnTo>
                      <a:pt x="0" y="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6" name="组合 205"/>
            <p:cNvGrpSpPr/>
            <p:nvPr/>
          </p:nvGrpSpPr>
          <p:grpSpPr>
            <a:xfrm>
              <a:off x="1517025" y="1693763"/>
              <a:ext cx="356776" cy="356776"/>
              <a:chOff x="2111376" y="1712913"/>
              <a:chExt cx="601663" cy="601663"/>
            </a:xfrm>
            <a:grpFill/>
          </p:grpSpPr>
          <p:sp>
            <p:nvSpPr>
              <p:cNvPr id="207"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125"/>
              <p:cNvSpPr>
                <a:spLocks/>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2" name="组合 211"/>
            <p:cNvGrpSpPr/>
            <p:nvPr/>
          </p:nvGrpSpPr>
          <p:grpSpPr>
            <a:xfrm>
              <a:off x="1150835" y="1592095"/>
              <a:ext cx="225927" cy="287115"/>
              <a:chOff x="1493838" y="1541463"/>
              <a:chExt cx="381000" cy="484187"/>
            </a:xfrm>
            <a:grpFill/>
          </p:grpSpPr>
          <p:sp>
            <p:nvSpPr>
              <p:cNvPr id="213"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Rectangle 127"/>
              <p:cNvSpPr>
                <a:spLocks noChangeArrowheads="1"/>
              </p:cNvSpPr>
              <p:nvPr/>
            </p:nvSpPr>
            <p:spPr bwMode="auto">
              <a:xfrm>
                <a:off x="1811338" y="1541463"/>
                <a:ext cx="63500" cy="4714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5" name="Freeform 128"/>
            <p:cNvSpPr>
              <a:spLocks noEditPoints="1"/>
            </p:cNvSpPr>
            <p:nvPr/>
          </p:nvSpPr>
          <p:spPr bwMode="auto">
            <a:xfrm>
              <a:off x="2287059" y="2995667"/>
              <a:ext cx="301236" cy="235340"/>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16" name="组合 215"/>
            <p:cNvGrpSpPr/>
            <p:nvPr/>
          </p:nvGrpSpPr>
          <p:grpSpPr>
            <a:xfrm>
              <a:off x="1388059" y="3231007"/>
              <a:ext cx="293705" cy="382193"/>
              <a:chOff x="1893888" y="4305300"/>
              <a:chExt cx="495300" cy="644526"/>
            </a:xfrm>
            <a:grpFill/>
          </p:grpSpPr>
          <p:sp>
            <p:nvSpPr>
              <p:cNvPr id="217" name="Freeform 129"/>
              <p:cNvSpPr>
                <a:spLocks/>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131"/>
              <p:cNvSpPr>
                <a:spLocks/>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132"/>
              <p:cNvSpPr>
                <a:spLocks/>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133"/>
              <p:cNvSpPr>
                <a:spLocks/>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134"/>
              <p:cNvSpPr>
                <a:spLocks/>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136"/>
              <p:cNvSpPr>
                <a:spLocks/>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5" name="组合 224"/>
            <p:cNvGrpSpPr/>
            <p:nvPr/>
          </p:nvGrpSpPr>
          <p:grpSpPr>
            <a:xfrm>
              <a:off x="2545933" y="1754010"/>
              <a:ext cx="192038" cy="341714"/>
              <a:chOff x="3846513" y="1814513"/>
              <a:chExt cx="323850" cy="576262"/>
            </a:xfrm>
            <a:grpFill/>
          </p:grpSpPr>
          <p:sp>
            <p:nvSpPr>
              <p:cNvPr id="226"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38"/>
              <p:cNvSpPr>
                <a:spLocks/>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139"/>
              <p:cNvSpPr>
                <a:spLocks/>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9" name="Freeform 140"/>
            <p:cNvSpPr>
              <a:spLocks/>
            </p:cNvSpPr>
            <p:nvPr/>
          </p:nvSpPr>
          <p:spPr bwMode="auto">
            <a:xfrm>
              <a:off x="1786255" y="1365228"/>
              <a:ext cx="305943" cy="249461"/>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30" name="Freeform 141"/>
            <p:cNvSpPr>
              <a:spLocks noEditPoints="1"/>
            </p:cNvSpPr>
            <p:nvPr/>
          </p:nvSpPr>
          <p:spPr bwMode="auto">
            <a:xfrm>
              <a:off x="1810731" y="2891175"/>
              <a:ext cx="372779" cy="307826"/>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31" name="Freeform 142"/>
            <p:cNvSpPr>
              <a:spLocks noEditPoints="1"/>
            </p:cNvSpPr>
            <p:nvPr/>
          </p:nvSpPr>
          <p:spPr bwMode="auto">
            <a:xfrm>
              <a:off x="1044462" y="2273641"/>
              <a:ext cx="479153" cy="558228"/>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32" name="Freeform 143"/>
            <p:cNvSpPr>
              <a:spLocks noEditPoints="1"/>
            </p:cNvSpPr>
            <p:nvPr/>
          </p:nvSpPr>
          <p:spPr bwMode="auto">
            <a:xfrm>
              <a:off x="958798" y="2438380"/>
              <a:ext cx="201451" cy="405727"/>
            </a:xfrm>
            <a:custGeom>
              <a:avLst/>
              <a:gdLst>
                <a:gd name="T0" fmla="*/ 194 w 214"/>
                <a:gd name="T1" fmla="*/ 431 h 431"/>
                <a:gd name="T2" fmla="*/ 169 w 214"/>
                <a:gd name="T3" fmla="*/ 408 h 431"/>
                <a:gd name="T4" fmla="*/ 209 w 214"/>
                <a:gd name="T5" fmla="*/ 349 h 431"/>
                <a:gd name="T6" fmla="*/ 203 w 214"/>
                <a:gd name="T7" fmla="*/ 341 h 431"/>
                <a:gd name="T8" fmla="*/ 188 w 214"/>
                <a:gd name="T9" fmla="*/ 337 h 431"/>
                <a:gd name="T10" fmla="*/ 180 w 214"/>
                <a:gd name="T11" fmla="*/ 344 h 431"/>
                <a:gd name="T12" fmla="*/ 179 w 214"/>
                <a:gd name="T13" fmla="*/ 353 h 431"/>
                <a:gd name="T14" fmla="*/ 171 w 214"/>
                <a:gd name="T15" fmla="*/ 347 h 431"/>
                <a:gd name="T16" fmla="*/ 125 w 214"/>
                <a:gd name="T17" fmla="*/ 385 h 431"/>
                <a:gd name="T18" fmla="*/ 50 w 214"/>
                <a:gd name="T19" fmla="*/ 194 h 431"/>
                <a:gd name="T20" fmla="*/ 54 w 214"/>
                <a:gd name="T21" fmla="*/ 186 h 431"/>
                <a:gd name="T22" fmla="*/ 81 w 214"/>
                <a:gd name="T23" fmla="*/ 176 h 431"/>
                <a:gd name="T24" fmla="*/ 74 w 214"/>
                <a:gd name="T25" fmla="*/ 173 h 431"/>
                <a:gd name="T26" fmla="*/ 50 w 214"/>
                <a:gd name="T27" fmla="*/ 115 h 431"/>
                <a:gd name="T28" fmla="*/ 99 w 214"/>
                <a:gd name="T29" fmla="*/ 61 h 431"/>
                <a:gd name="T30" fmla="*/ 111 w 214"/>
                <a:gd name="T31" fmla="*/ 65 h 431"/>
                <a:gd name="T32" fmla="*/ 144 w 214"/>
                <a:gd name="T33" fmla="*/ 146 h 431"/>
                <a:gd name="T34" fmla="*/ 144 w 214"/>
                <a:gd name="T35" fmla="*/ 156 h 431"/>
                <a:gd name="T36" fmla="*/ 168 w 214"/>
                <a:gd name="T37" fmla="*/ 347 h 431"/>
                <a:gd name="T38" fmla="*/ 163 w 214"/>
                <a:gd name="T39" fmla="*/ 348 h 431"/>
                <a:gd name="T40" fmla="*/ 153 w 214"/>
                <a:gd name="T41" fmla="*/ 357 h 431"/>
                <a:gd name="T42" fmla="*/ 150 w 214"/>
                <a:gd name="T43" fmla="*/ 359 h 431"/>
                <a:gd name="T44" fmla="*/ 135 w 214"/>
                <a:gd name="T45" fmla="*/ 357 h 431"/>
                <a:gd name="T46" fmla="*/ 129 w 214"/>
                <a:gd name="T47" fmla="*/ 366 h 431"/>
                <a:gd name="T48" fmla="*/ 130 w 214"/>
                <a:gd name="T49" fmla="*/ 381 h 431"/>
                <a:gd name="T50" fmla="*/ 125 w 214"/>
                <a:gd name="T51" fmla="*/ 385 h 431"/>
                <a:gd name="T52" fmla="*/ 50 w 214"/>
                <a:gd name="T53" fmla="*/ 77 h 431"/>
                <a:gd name="T54" fmla="*/ 87 w 214"/>
                <a:gd name="T55" fmla="*/ 28 h 431"/>
                <a:gd name="T56" fmla="*/ 77 w 214"/>
                <a:gd name="T57" fmla="*/ 14 h 431"/>
                <a:gd name="T58" fmla="*/ 62 w 214"/>
                <a:gd name="T59" fmla="*/ 3 h 431"/>
                <a:gd name="T60" fmla="*/ 50 w 214"/>
                <a:gd name="T61" fmla="*/ 0 h 431"/>
                <a:gd name="T62" fmla="*/ 45 w 214"/>
                <a:gd name="T63" fmla="*/ 191 h 431"/>
                <a:gd name="T64" fmla="*/ 11 w 214"/>
                <a:gd name="T65" fmla="*/ 108 h 431"/>
                <a:gd name="T66" fmla="*/ 12 w 214"/>
                <a:gd name="T67" fmla="*/ 96 h 431"/>
                <a:gd name="T68" fmla="*/ 4 w 214"/>
                <a:gd name="T69" fmla="*/ 61 h 431"/>
                <a:gd name="T70" fmla="*/ 1 w 214"/>
                <a:gd name="T71" fmla="*/ 35 h 431"/>
                <a:gd name="T72" fmla="*/ 15 w 214"/>
                <a:gd name="T73" fmla="*/ 12 h 431"/>
                <a:gd name="T74" fmla="*/ 30 w 214"/>
                <a:gd name="T75" fmla="*/ 3 h 431"/>
                <a:gd name="T76" fmla="*/ 50 w 214"/>
                <a:gd name="T77" fmla="*/ 77 h 431"/>
                <a:gd name="T78" fmla="*/ 50 w 214"/>
                <a:gd name="T79" fmla="*/ 115 h 431"/>
                <a:gd name="T80" fmla="*/ 43 w 214"/>
                <a:gd name="T81" fmla="*/ 98 h 431"/>
                <a:gd name="T82" fmla="*/ 47 w 214"/>
                <a:gd name="T83" fmla="*/ 88 h 431"/>
                <a:gd name="T84" fmla="*/ 22 w 214"/>
                <a:gd name="T85" fmla="*/ 99 h 431"/>
                <a:gd name="T86" fmla="*/ 19 w 214"/>
                <a:gd name="T87" fmla="*/ 111 h 431"/>
                <a:gd name="T88" fmla="*/ 47 w 214"/>
                <a:gd name="T89" fmla="*/ 18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4" h="431">
                  <a:moveTo>
                    <a:pt x="168" y="228"/>
                  </a:moveTo>
                  <a:lnTo>
                    <a:pt x="214" y="349"/>
                  </a:lnTo>
                  <a:lnTo>
                    <a:pt x="194" y="431"/>
                  </a:lnTo>
                  <a:lnTo>
                    <a:pt x="168" y="413"/>
                  </a:lnTo>
                  <a:lnTo>
                    <a:pt x="168" y="405"/>
                  </a:lnTo>
                  <a:lnTo>
                    <a:pt x="169" y="408"/>
                  </a:lnTo>
                  <a:lnTo>
                    <a:pt x="196" y="397"/>
                  </a:lnTo>
                  <a:lnTo>
                    <a:pt x="209" y="349"/>
                  </a:lnTo>
                  <a:lnTo>
                    <a:pt x="209" y="349"/>
                  </a:lnTo>
                  <a:lnTo>
                    <a:pt x="206" y="345"/>
                  </a:lnTo>
                  <a:lnTo>
                    <a:pt x="206" y="345"/>
                  </a:lnTo>
                  <a:lnTo>
                    <a:pt x="203" y="341"/>
                  </a:lnTo>
                  <a:lnTo>
                    <a:pt x="199" y="337"/>
                  </a:lnTo>
                  <a:lnTo>
                    <a:pt x="194" y="336"/>
                  </a:lnTo>
                  <a:lnTo>
                    <a:pt x="188" y="337"/>
                  </a:lnTo>
                  <a:lnTo>
                    <a:pt x="188" y="337"/>
                  </a:lnTo>
                  <a:lnTo>
                    <a:pt x="184" y="340"/>
                  </a:lnTo>
                  <a:lnTo>
                    <a:pt x="180" y="344"/>
                  </a:lnTo>
                  <a:lnTo>
                    <a:pt x="179" y="348"/>
                  </a:lnTo>
                  <a:lnTo>
                    <a:pt x="179" y="353"/>
                  </a:lnTo>
                  <a:lnTo>
                    <a:pt x="179" y="353"/>
                  </a:lnTo>
                  <a:lnTo>
                    <a:pt x="176" y="351"/>
                  </a:lnTo>
                  <a:lnTo>
                    <a:pt x="173" y="348"/>
                  </a:lnTo>
                  <a:lnTo>
                    <a:pt x="171" y="347"/>
                  </a:lnTo>
                  <a:lnTo>
                    <a:pt x="168" y="347"/>
                  </a:lnTo>
                  <a:lnTo>
                    <a:pt x="168" y="228"/>
                  </a:lnTo>
                  <a:close/>
                  <a:moveTo>
                    <a:pt x="125" y="385"/>
                  </a:moveTo>
                  <a:lnTo>
                    <a:pt x="51" y="194"/>
                  </a:lnTo>
                  <a:lnTo>
                    <a:pt x="51" y="194"/>
                  </a:lnTo>
                  <a:lnTo>
                    <a:pt x="50" y="194"/>
                  </a:lnTo>
                  <a:lnTo>
                    <a:pt x="50" y="183"/>
                  </a:lnTo>
                  <a:lnTo>
                    <a:pt x="50" y="183"/>
                  </a:lnTo>
                  <a:lnTo>
                    <a:pt x="54" y="186"/>
                  </a:lnTo>
                  <a:lnTo>
                    <a:pt x="60" y="184"/>
                  </a:lnTo>
                  <a:lnTo>
                    <a:pt x="81" y="176"/>
                  </a:lnTo>
                  <a:lnTo>
                    <a:pt x="81" y="176"/>
                  </a:lnTo>
                  <a:lnTo>
                    <a:pt x="81" y="176"/>
                  </a:lnTo>
                  <a:lnTo>
                    <a:pt x="79" y="175"/>
                  </a:lnTo>
                  <a:lnTo>
                    <a:pt x="74" y="173"/>
                  </a:lnTo>
                  <a:lnTo>
                    <a:pt x="73" y="172"/>
                  </a:lnTo>
                  <a:lnTo>
                    <a:pt x="70" y="168"/>
                  </a:lnTo>
                  <a:lnTo>
                    <a:pt x="50" y="115"/>
                  </a:lnTo>
                  <a:lnTo>
                    <a:pt x="50" y="80"/>
                  </a:lnTo>
                  <a:lnTo>
                    <a:pt x="99" y="61"/>
                  </a:lnTo>
                  <a:lnTo>
                    <a:pt x="99" y="61"/>
                  </a:lnTo>
                  <a:lnTo>
                    <a:pt x="104" y="61"/>
                  </a:lnTo>
                  <a:lnTo>
                    <a:pt x="107" y="62"/>
                  </a:lnTo>
                  <a:lnTo>
                    <a:pt x="111" y="65"/>
                  </a:lnTo>
                  <a:lnTo>
                    <a:pt x="114" y="69"/>
                  </a:lnTo>
                  <a:lnTo>
                    <a:pt x="144" y="146"/>
                  </a:lnTo>
                  <a:lnTo>
                    <a:pt x="144" y="146"/>
                  </a:lnTo>
                  <a:lnTo>
                    <a:pt x="144" y="149"/>
                  </a:lnTo>
                  <a:lnTo>
                    <a:pt x="144" y="153"/>
                  </a:lnTo>
                  <a:lnTo>
                    <a:pt x="144" y="156"/>
                  </a:lnTo>
                  <a:lnTo>
                    <a:pt x="141" y="158"/>
                  </a:lnTo>
                  <a:lnTo>
                    <a:pt x="168" y="228"/>
                  </a:lnTo>
                  <a:lnTo>
                    <a:pt x="168" y="347"/>
                  </a:lnTo>
                  <a:lnTo>
                    <a:pt x="168" y="347"/>
                  </a:lnTo>
                  <a:lnTo>
                    <a:pt x="163" y="348"/>
                  </a:lnTo>
                  <a:lnTo>
                    <a:pt x="163" y="348"/>
                  </a:lnTo>
                  <a:lnTo>
                    <a:pt x="157" y="349"/>
                  </a:lnTo>
                  <a:lnTo>
                    <a:pt x="154" y="353"/>
                  </a:lnTo>
                  <a:lnTo>
                    <a:pt x="153" y="357"/>
                  </a:lnTo>
                  <a:lnTo>
                    <a:pt x="153" y="363"/>
                  </a:lnTo>
                  <a:lnTo>
                    <a:pt x="153" y="363"/>
                  </a:lnTo>
                  <a:lnTo>
                    <a:pt x="150" y="359"/>
                  </a:lnTo>
                  <a:lnTo>
                    <a:pt x="145" y="357"/>
                  </a:lnTo>
                  <a:lnTo>
                    <a:pt x="141" y="356"/>
                  </a:lnTo>
                  <a:lnTo>
                    <a:pt x="135" y="357"/>
                  </a:lnTo>
                  <a:lnTo>
                    <a:pt x="135" y="357"/>
                  </a:lnTo>
                  <a:lnTo>
                    <a:pt x="131" y="360"/>
                  </a:lnTo>
                  <a:lnTo>
                    <a:pt x="129" y="366"/>
                  </a:lnTo>
                  <a:lnTo>
                    <a:pt x="127" y="370"/>
                  </a:lnTo>
                  <a:lnTo>
                    <a:pt x="127" y="376"/>
                  </a:lnTo>
                  <a:lnTo>
                    <a:pt x="130" y="381"/>
                  </a:lnTo>
                  <a:lnTo>
                    <a:pt x="168" y="405"/>
                  </a:lnTo>
                  <a:lnTo>
                    <a:pt x="168" y="413"/>
                  </a:lnTo>
                  <a:lnTo>
                    <a:pt x="125" y="385"/>
                  </a:lnTo>
                  <a:lnTo>
                    <a:pt x="125" y="385"/>
                  </a:lnTo>
                  <a:close/>
                  <a:moveTo>
                    <a:pt x="50" y="0"/>
                  </a:moveTo>
                  <a:lnTo>
                    <a:pt x="50" y="77"/>
                  </a:lnTo>
                  <a:lnTo>
                    <a:pt x="95" y="49"/>
                  </a:lnTo>
                  <a:lnTo>
                    <a:pt x="87" y="28"/>
                  </a:lnTo>
                  <a:lnTo>
                    <a:pt x="87" y="28"/>
                  </a:lnTo>
                  <a:lnTo>
                    <a:pt x="84" y="23"/>
                  </a:lnTo>
                  <a:lnTo>
                    <a:pt x="81" y="18"/>
                  </a:lnTo>
                  <a:lnTo>
                    <a:pt x="77" y="14"/>
                  </a:lnTo>
                  <a:lnTo>
                    <a:pt x="72" y="10"/>
                  </a:lnTo>
                  <a:lnTo>
                    <a:pt x="68" y="5"/>
                  </a:lnTo>
                  <a:lnTo>
                    <a:pt x="62" y="3"/>
                  </a:lnTo>
                  <a:lnTo>
                    <a:pt x="56" y="1"/>
                  </a:lnTo>
                  <a:lnTo>
                    <a:pt x="50" y="0"/>
                  </a:lnTo>
                  <a:lnTo>
                    <a:pt x="50" y="0"/>
                  </a:lnTo>
                  <a:close/>
                  <a:moveTo>
                    <a:pt x="50" y="194"/>
                  </a:moveTo>
                  <a:lnTo>
                    <a:pt x="50" y="194"/>
                  </a:lnTo>
                  <a:lnTo>
                    <a:pt x="45" y="191"/>
                  </a:lnTo>
                  <a:lnTo>
                    <a:pt x="41" y="186"/>
                  </a:lnTo>
                  <a:lnTo>
                    <a:pt x="11" y="108"/>
                  </a:lnTo>
                  <a:lnTo>
                    <a:pt x="11" y="108"/>
                  </a:lnTo>
                  <a:lnTo>
                    <a:pt x="9" y="104"/>
                  </a:lnTo>
                  <a:lnTo>
                    <a:pt x="11" y="99"/>
                  </a:lnTo>
                  <a:lnTo>
                    <a:pt x="12" y="96"/>
                  </a:lnTo>
                  <a:lnTo>
                    <a:pt x="16" y="92"/>
                  </a:lnTo>
                  <a:lnTo>
                    <a:pt x="4" y="61"/>
                  </a:lnTo>
                  <a:lnTo>
                    <a:pt x="4" y="61"/>
                  </a:lnTo>
                  <a:lnTo>
                    <a:pt x="1" y="53"/>
                  </a:lnTo>
                  <a:lnTo>
                    <a:pt x="0" y="43"/>
                  </a:lnTo>
                  <a:lnTo>
                    <a:pt x="1" y="35"/>
                  </a:lnTo>
                  <a:lnTo>
                    <a:pt x="4" y="27"/>
                  </a:lnTo>
                  <a:lnTo>
                    <a:pt x="8" y="19"/>
                  </a:lnTo>
                  <a:lnTo>
                    <a:pt x="15" y="12"/>
                  </a:lnTo>
                  <a:lnTo>
                    <a:pt x="22" y="7"/>
                  </a:lnTo>
                  <a:lnTo>
                    <a:pt x="30" y="3"/>
                  </a:lnTo>
                  <a:lnTo>
                    <a:pt x="30" y="3"/>
                  </a:lnTo>
                  <a:lnTo>
                    <a:pt x="39" y="0"/>
                  </a:lnTo>
                  <a:lnTo>
                    <a:pt x="50" y="0"/>
                  </a:lnTo>
                  <a:lnTo>
                    <a:pt x="50" y="77"/>
                  </a:lnTo>
                  <a:lnTo>
                    <a:pt x="43" y="81"/>
                  </a:lnTo>
                  <a:lnTo>
                    <a:pt x="50" y="80"/>
                  </a:lnTo>
                  <a:lnTo>
                    <a:pt x="50" y="115"/>
                  </a:lnTo>
                  <a:lnTo>
                    <a:pt x="45" y="100"/>
                  </a:lnTo>
                  <a:lnTo>
                    <a:pt x="45" y="100"/>
                  </a:lnTo>
                  <a:lnTo>
                    <a:pt x="43" y="98"/>
                  </a:lnTo>
                  <a:lnTo>
                    <a:pt x="45" y="93"/>
                  </a:lnTo>
                  <a:lnTo>
                    <a:pt x="46" y="91"/>
                  </a:lnTo>
                  <a:lnTo>
                    <a:pt x="47" y="88"/>
                  </a:lnTo>
                  <a:lnTo>
                    <a:pt x="26" y="96"/>
                  </a:lnTo>
                  <a:lnTo>
                    <a:pt x="26" y="96"/>
                  </a:lnTo>
                  <a:lnTo>
                    <a:pt x="22" y="99"/>
                  </a:lnTo>
                  <a:lnTo>
                    <a:pt x="19" y="103"/>
                  </a:lnTo>
                  <a:lnTo>
                    <a:pt x="19" y="107"/>
                  </a:lnTo>
                  <a:lnTo>
                    <a:pt x="19" y="111"/>
                  </a:lnTo>
                  <a:lnTo>
                    <a:pt x="45" y="177"/>
                  </a:lnTo>
                  <a:lnTo>
                    <a:pt x="45" y="177"/>
                  </a:lnTo>
                  <a:lnTo>
                    <a:pt x="47" y="181"/>
                  </a:lnTo>
                  <a:lnTo>
                    <a:pt x="50" y="183"/>
                  </a:lnTo>
                  <a:lnTo>
                    <a:pt x="50" y="194"/>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33" name="组合 232"/>
            <p:cNvGrpSpPr/>
            <p:nvPr/>
          </p:nvGrpSpPr>
          <p:grpSpPr>
            <a:xfrm>
              <a:off x="1544325" y="2489214"/>
              <a:ext cx="338890" cy="340773"/>
              <a:chOff x="2157413" y="3054350"/>
              <a:chExt cx="571500" cy="574675"/>
            </a:xfrm>
            <a:grpFill/>
          </p:grpSpPr>
          <p:sp>
            <p:nvSpPr>
              <p:cNvPr id="234"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45"/>
              <p:cNvSpPr>
                <a:spLocks/>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6" name="组合 235"/>
            <p:cNvGrpSpPr/>
            <p:nvPr/>
          </p:nvGrpSpPr>
          <p:grpSpPr>
            <a:xfrm>
              <a:off x="1481253" y="2926946"/>
              <a:ext cx="265464" cy="250402"/>
              <a:chOff x="2051051" y="3792538"/>
              <a:chExt cx="447675" cy="422275"/>
            </a:xfrm>
            <a:grpFill/>
          </p:grpSpPr>
          <p:sp>
            <p:nvSpPr>
              <p:cNvPr id="237" name="Freeform 146"/>
              <p:cNvSpPr>
                <a:spLocks/>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47"/>
              <p:cNvSpPr>
                <a:spLocks/>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9" name="组合 238"/>
            <p:cNvGrpSpPr/>
            <p:nvPr/>
          </p:nvGrpSpPr>
          <p:grpSpPr>
            <a:xfrm>
              <a:off x="2157152" y="1407590"/>
              <a:ext cx="401020" cy="329477"/>
              <a:chOff x="3190876" y="1230313"/>
              <a:chExt cx="676275" cy="555625"/>
            </a:xfrm>
            <a:grpFill/>
          </p:grpSpPr>
          <p:sp>
            <p:nvSpPr>
              <p:cNvPr id="240" name="Freeform 148"/>
              <p:cNvSpPr>
                <a:spLocks/>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49"/>
              <p:cNvSpPr>
                <a:spLocks/>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50"/>
              <p:cNvSpPr>
                <a:spLocks/>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3" name="Freeform 151"/>
            <p:cNvSpPr>
              <a:spLocks noEditPoints="1"/>
            </p:cNvSpPr>
            <p:nvPr/>
          </p:nvSpPr>
          <p:spPr bwMode="auto">
            <a:xfrm>
              <a:off x="1185665" y="2831870"/>
              <a:ext cx="225927" cy="391606"/>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44" name="Freeform 152"/>
            <p:cNvSpPr>
              <a:spLocks noEditPoints="1"/>
            </p:cNvSpPr>
            <p:nvPr/>
          </p:nvSpPr>
          <p:spPr bwMode="auto">
            <a:xfrm>
              <a:off x="2592061" y="2319769"/>
              <a:ext cx="324770" cy="353011"/>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45" name="Freeform 153"/>
            <p:cNvSpPr>
              <a:spLocks noEditPoints="1"/>
            </p:cNvSpPr>
            <p:nvPr/>
          </p:nvSpPr>
          <p:spPr bwMode="auto">
            <a:xfrm>
              <a:off x="1408769" y="1403824"/>
              <a:ext cx="305943" cy="299353"/>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46" name="Freeform 154"/>
            <p:cNvSpPr>
              <a:spLocks noEditPoints="1"/>
            </p:cNvSpPr>
            <p:nvPr/>
          </p:nvSpPr>
          <p:spPr bwMode="auto">
            <a:xfrm>
              <a:off x="2483804" y="2680310"/>
              <a:ext cx="289939" cy="304060"/>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47" name="组合 246"/>
            <p:cNvGrpSpPr/>
            <p:nvPr/>
          </p:nvGrpSpPr>
          <p:grpSpPr>
            <a:xfrm>
              <a:off x="1276037" y="2015709"/>
              <a:ext cx="367131" cy="385958"/>
              <a:chOff x="1704976" y="2255838"/>
              <a:chExt cx="619125" cy="650875"/>
            </a:xfrm>
            <a:grpFill/>
          </p:grpSpPr>
          <p:sp>
            <p:nvSpPr>
              <p:cNvPr id="248" name="Rectangle 155"/>
              <p:cNvSpPr>
                <a:spLocks noChangeArrowheads="1"/>
              </p:cNvSpPr>
              <p:nvPr/>
            </p:nvSpPr>
            <p:spPr bwMode="auto">
              <a:xfrm>
                <a:off x="1704976" y="2873375"/>
                <a:ext cx="619125" cy="333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Rectangle 156"/>
              <p:cNvSpPr>
                <a:spLocks noChangeArrowheads="1"/>
              </p:cNvSpPr>
              <p:nvPr/>
            </p:nvSpPr>
            <p:spPr bwMode="auto">
              <a:xfrm>
                <a:off x="1730376" y="2811463"/>
                <a:ext cx="568325" cy="333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Rectangle 157"/>
              <p:cNvSpPr>
                <a:spLocks noChangeArrowheads="1"/>
              </p:cNvSpPr>
              <p:nvPr/>
            </p:nvSpPr>
            <p:spPr bwMode="auto">
              <a:xfrm>
                <a:off x="1954213" y="2747963"/>
                <a:ext cx="120650" cy="317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Rectangle 158"/>
              <p:cNvSpPr>
                <a:spLocks noChangeArrowheads="1"/>
              </p:cNvSpPr>
              <p:nvPr/>
            </p:nvSpPr>
            <p:spPr bwMode="auto">
              <a:xfrm>
                <a:off x="1976438" y="2517775"/>
                <a:ext cx="77788" cy="2508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Rectangle 159"/>
              <p:cNvSpPr>
                <a:spLocks noChangeArrowheads="1"/>
              </p:cNvSpPr>
              <p:nvPr/>
            </p:nvSpPr>
            <p:spPr bwMode="auto">
              <a:xfrm>
                <a:off x="1954213" y="2505075"/>
                <a:ext cx="120650" cy="317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Rectangle 160"/>
              <p:cNvSpPr>
                <a:spLocks noChangeArrowheads="1"/>
              </p:cNvSpPr>
              <p:nvPr/>
            </p:nvSpPr>
            <p:spPr bwMode="auto">
              <a:xfrm>
                <a:off x="1774826" y="2747963"/>
                <a:ext cx="119063" cy="317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Rectangle 161"/>
              <p:cNvSpPr>
                <a:spLocks noChangeArrowheads="1"/>
              </p:cNvSpPr>
              <p:nvPr/>
            </p:nvSpPr>
            <p:spPr bwMode="auto">
              <a:xfrm>
                <a:off x="1795463" y="2517775"/>
                <a:ext cx="77788" cy="2508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Rectangle 162"/>
              <p:cNvSpPr>
                <a:spLocks noChangeArrowheads="1"/>
              </p:cNvSpPr>
              <p:nvPr/>
            </p:nvSpPr>
            <p:spPr bwMode="auto">
              <a:xfrm>
                <a:off x="1774826" y="2505075"/>
                <a:ext cx="119063" cy="317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Rectangle 163"/>
              <p:cNvSpPr>
                <a:spLocks noChangeArrowheads="1"/>
              </p:cNvSpPr>
              <p:nvPr/>
            </p:nvSpPr>
            <p:spPr bwMode="auto">
              <a:xfrm>
                <a:off x="2135188" y="2747963"/>
                <a:ext cx="120650" cy="317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Rectangle 164"/>
              <p:cNvSpPr>
                <a:spLocks noChangeArrowheads="1"/>
              </p:cNvSpPr>
              <p:nvPr/>
            </p:nvSpPr>
            <p:spPr bwMode="auto">
              <a:xfrm>
                <a:off x="2157413" y="2517775"/>
                <a:ext cx="76200" cy="2508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Rectangle 165"/>
              <p:cNvSpPr>
                <a:spLocks noChangeArrowheads="1"/>
              </p:cNvSpPr>
              <p:nvPr/>
            </p:nvSpPr>
            <p:spPr bwMode="auto">
              <a:xfrm>
                <a:off x="2135188" y="2505075"/>
                <a:ext cx="120650" cy="317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Rectangle 166"/>
              <p:cNvSpPr>
                <a:spLocks noChangeArrowheads="1"/>
              </p:cNvSpPr>
              <p:nvPr/>
            </p:nvSpPr>
            <p:spPr bwMode="auto">
              <a:xfrm>
                <a:off x="1730376" y="2435225"/>
                <a:ext cx="568325" cy="333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67"/>
              <p:cNvSpPr>
                <a:spLocks/>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1" name="Freeform 168"/>
            <p:cNvSpPr>
              <a:spLocks noEditPoints="1"/>
            </p:cNvSpPr>
            <p:nvPr/>
          </p:nvSpPr>
          <p:spPr bwMode="auto">
            <a:xfrm>
              <a:off x="2086549" y="2111728"/>
              <a:ext cx="467857" cy="305943"/>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62" name="Freeform 169"/>
            <p:cNvSpPr>
              <a:spLocks noEditPoints="1"/>
            </p:cNvSpPr>
            <p:nvPr/>
          </p:nvSpPr>
          <p:spPr bwMode="auto">
            <a:xfrm>
              <a:off x="1412534" y="2448736"/>
              <a:ext cx="110140" cy="190155"/>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63" name="Freeform 170"/>
            <p:cNvSpPr>
              <a:spLocks noEditPoints="1"/>
            </p:cNvSpPr>
            <p:nvPr/>
          </p:nvSpPr>
          <p:spPr bwMode="auto">
            <a:xfrm>
              <a:off x="2262583" y="1790724"/>
              <a:ext cx="219338" cy="270171"/>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64" name="Freeform 171"/>
            <p:cNvSpPr>
              <a:spLocks noEditPoints="1"/>
            </p:cNvSpPr>
            <p:nvPr/>
          </p:nvSpPr>
          <p:spPr bwMode="auto">
            <a:xfrm>
              <a:off x="1722243" y="2074074"/>
              <a:ext cx="333242" cy="335125"/>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65" name="Freeform 172"/>
            <p:cNvSpPr>
              <a:spLocks noEditPoints="1"/>
            </p:cNvSpPr>
            <p:nvPr/>
          </p:nvSpPr>
          <p:spPr bwMode="auto">
            <a:xfrm>
              <a:off x="1968879" y="2504276"/>
              <a:ext cx="375604" cy="286174"/>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66" name="组合 265"/>
            <p:cNvGrpSpPr/>
            <p:nvPr/>
          </p:nvGrpSpPr>
          <p:grpSpPr>
            <a:xfrm>
              <a:off x="2098786" y="2063717"/>
              <a:ext cx="124260" cy="118612"/>
              <a:chOff x="3092451" y="2336800"/>
              <a:chExt cx="209550" cy="200025"/>
            </a:xfrm>
            <a:grpFill/>
          </p:grpSpPr>
          <p:sp>
            <p:nvSpPr>
              <p:cNvPr id="267" name="Freeform 173"/>
              <p:cNvSpPr>
                <a:spLocks/>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74"/>
              <p:cNvSpPr>
                <a:spLocks/>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9" name="Freeform 175"/>
            <p:cNvSpPr>
              <a:spLocks noEditPoints="1"/>
            </p:cNvSpPr>
            <p:nvPr/>
          </p:nvSpPr>
          <p:spPr bwMode="auto">
            <a:xfrm>
              <a:off x="2230577" y="2847872"/>
              <a:ext cx="128967" cy="179800"/>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70" name="Freeform 176"/>
            <p:cNvSpPr>
              <a:spLocks noEditPoints="1"/>
            </p:cNvSpPr>
            <p:nvPr/>
          </p:nvSpPr>
          <p:spPr bwMode="auto">
            <a:xfrm>
              <a:off x="1184725" y="1908394"/>
              <a:ext cx="165680" cy="179800"/>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71" name="Freeform 177"/>
            <p:cNvSpPr>
              <a:spLocks noEditPoints="1"/>
            </p:cNvSpPr>
            <p:nvPr/>
          </p:nvSpPr>
          <p:spPr bwMode="auto">
            <a:xfrm>
              <a:off x="1927460" y="1663640"/>
              <a:ext cx="248519" cy="359600"/>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72" name="组合 271"/>
            <p:cNvGrpSpPr/>
            <p:nvPr/>
          </p:nvGrpSpPr>
          <p:grpSpPr>
            <a:xfrm>
              <a:off x="2128911" y="1613747"/>
              <a:ext cx="215572" cy="130850"/>
              <a:chOff x="3143251" y="1577975"/>
              <a:chExt cx="363538" cy="220663"/>
            </a:xfrm>
            <a:grpFill/>
          </p:grpSpPr>
          <p:sp>
            <p:nvSpPr>
              <p:cNvPr id="273"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79"/>
              <p:cNvSpPr>
                <a:spLocks/>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80"/>
              <p:cNvSpPr>
                <a:spLocks/>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76" name="Freeform 181"/>
            <p:cNvSpPr>
              <a:spLocks noEditPoints="1"/>
            </p:cNvSpPr>
            <p:nvPr/>
          </p:nvSpPr>
          <p:spPr bwMode="auto">
            <a:xfrm>
              <a:off x="2136442" y="2374368"/>
              <a:ext cx="258875" cy="92253"/>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77" name="组合 276"/>
            <p:cNvGrpSpPr/>
            <p:nvPr/>
          </p:nvGrpSpPr>
          <p:grpSpPr>
            <a:xfrm>
              <a:off x="1164014" y="2606883"/>
              <a:ext cx="146853" cy="185448"/>
              <a:chOff x="1516063" y="3252788"/>
              <a:chExt cx="247651" cy="312737"/>
            </a:xfrm>
            <a:grpFill/>
          </p:grpSpPr>
          <p:sp>
            <p:nvSpPr>
              <p:cNvPr id="278" name="Freeform 182"/>
              <p:cNvSpPr>
                <a:spLocks/>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83"/>
              <p:cNvSpPr>
                <a:spLocks/>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84"/>
              <p:cNvSpPr>
                <a:spLocks/>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1" name="Freeform 185"/>
            <p:cNvSpPr>
              <a:spLocks noEditPoints="1"/>
            </p:cNvSpPr>
            <p:nvPr/>
          </p:nvSpPr>
          <p:spPr bwMode="auto">
            <a:xfrm>
              <a:off x="1388058" y="1890508"/>
              <a:ext cx="118612" cy="91312"/>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82" name="组合 281"/>
            <p:cNvGrpSpPr/>
            <p:nvPr/>
          </p:nvGrpSpPr>
          <p:grpSpPr>
            <a:xfrm>
              <a:off x="2438619" y="2516513"/>
              <a:ext cx="157208" cy="198628"/>
              <a:chOff x="3665538" y="3100388"/>
              <a:chExt cx="265113" cy="334963"/>
            </a:xfrm>
            <a:grpFill/>
          </p:grpSpPr>
          <p:sp>
            <p:nvSpPr>
              <p:cNvPr id="283" name="Freeform 186"/>
              <p:cNvSpPr>
                <a:spLocks/>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87"/>
              <p:cNvSpPr>
                <a:spLocks/>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88"/>
              <p:cNvSpPr>
                <a:spLocks/>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6" name="Freeform 189"/>
            <p:cNvSpPr>
              <a:spLocks noEditPoints="1"/>
            </p:cNvSpPr>
            <p:nvPr/>
          </p:nvSpPr>
          <p:spPr bwMode="auto">
            <a:xfrm>
              <a:off x="1668584" y="3474819"/>
              <a:ext cx="128967" cy="138380"/>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87" name="组合 286"/>
            <p:cNvGrpSpPr/>
            <p:nvPr/>
          </p:nvGrpSpPr>
          <p:grpSpPr>
            <a:xfrm>
              <a:off x="1854033" y="2412021"/>
              <a:ext cx="95077" cy="151560"/>
              <a:chOff x="2679701" y="2924175"/>
              <a:chExt cx="160337" cy="255588"/>
            </a:xfrm>
            <a:grpFill/>
          </p:grpSpPr>
          <p:sp>
            <p:nvSpPr>
              <p:cNvPr id="288" name="Freeform 190"/>
              <p:cNvSpPr>
                <a:spLocks/>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91"/>
              <p:cNvSpPr>
                <a:spLocks/>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92"/>
              <p:cNvSpPr>
                <a:spLocks/>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93"/>
              <p:cNvSpPr>
                <a:spLocks/>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2" name="Freeform 194"/>
            <p:cNvSpPr>
              <a:spLocks noEditPoints="1"/>
            </p:cNvSpPr>
            <p:nvPr/>
          </p:nvSpPr>
          <p:spPr bwMode="auto">
            <a:xfrm>
              <a:off x="1843678" y="1635399"/>
              <a:ext cx="128967" cy="140263"/>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sp>
        <p:nvSpPr>
          <p:cNvPr id="317" name="矩形 316"/>
          <p:cNvSpPr/>
          <p:nvPr/>
        </p:nvSpPr>
        <p:spPr>
          <a:xfrm>
            <a:off x="4709809" y="1179858"/>
            <a:ext cx="2832189" cy="90028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zh-CN" altLang="en-US" dirty="0"/>
              <a:t>院</a:t>
            </a:r>
            <a:r>
              <a:rPr lang="zh-CN" altLang="en-US" dirty="0" smtClean="0"/>
              <a:t>级优秀学生干部奖</a:t>
            </a:r>
            <a:endParaRPr lang="en-US" altLang="zh-CN" dirty="0" smtClean="0"/>
          </a:p>
          <a:p>
            <a:pPr algn="ctr"/>
            <a:r>
              <a:rPr lang="en-US" altLang="zh-CN" dirty="0" smtClean="0"/>
              <a:t>600</a:t>
            </a:r>
            <a:endParaRPr lang="zh-CN" altLang="en-US" dirty="0"/>
          </a:p>
        </p:txBody>
      </p:sp>
      <p:sp>
        <p:nvSpPr>
          <p:cNvPr id="318" name="矩形 317"/>
          <p:cNvSpPr/>
          <p:nvPr/>
        </p:nvSpPr>
        <p:spPr>
          <a:xfrm>
            <a:off x="6641713" y="2131965"/>
            <a:ext cx="900286" cy="1875665"/>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zh-CN" altLang="en-US" dirty="0" smtClean="0"/>
              <a:t>学习成绩优秀奖</a:t>
            </a:r>
            <a:endParaRPr lang="en-US" altLang="zh-CN" dirty="0" smtClean="0"/>
          </a:p>
          <a:p>
            <a:pPr algn="ctr"/>
            <a:r>
              <a:rPr lang="en-US" altLang="zh-CN" dirty="0"/>
              <a:t>8</a:t>
            </a:r>
            <a:r>
              <a:rPr lang="en-US" altLang="zh-CN" dirty="0" smtClean="0"/>
              <a:t>00</a:t>
            </a:r>
            <a:endParaRPr lang="zh-CN" altLang="en-US" dirty="0"/>
          </a:p>
        </p:txBody>
      </p:sp>
      <p:sp>
        <p:nvSpPr>
          <p:cNvPr id="319" name="矩形 318"/>
          <p:cNvSpPr/>
          <p:nvPr/>
        </p:nvSpPr>
        <p:spPr>
          <a:xfrm>
            <a:off x="3743990" y="2197219"/>
            <a:ext cx="900286" cy="1288895"/>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zh-CN" altLang="en-US" dirty="0" smtClean="0"/>
              <a:t>文艺活动优秀奖</a:t>
            </a:r>
            <a:endParaRPr lang="en-US" altLang="zh-CN" dirty="0" smtClean="0"/>
          </a:p>
          <a:p>
            <a:pPr algn="ctr"/>
            <a:r>
              <a:rPr lang="en-US" altLang="zh-CN" dirty="0"/>
              <a:t>4</a:t>
            </a:r>
            <a:r>
              <a:rPr lang="en-US" altLang="zh-CN" dirty="0" smtClean="0"/>
              <a:t>00</a:t>
            </a:r>
            <a:endParaRPr lang="zh-CN" altLang="en-US" dirty="0"/>
          </a:p>
        </p:txBody>
      </p:sp>
      <p:sp>
        <p:nvSpPr>
          <p:cNvPr id="320" name="矩形 319"/>
          <p:cNvSpPr/>
          <p:nvPr/>
        </p:nvSpPr>
        <p:spPr>
          <a:xfrm>
            <a:off x="3736853" y="3583754"/>
            <a:ext cx="1814761" cy="688399"/>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zh-CN" altLang="en-US" dirty="0" smtClean="0"/>
              <a:t>体育活动优秀奖</a:t>
            </a:r>
            <a:endParaRPr lang="en-US" altLang="zh-CN" dirty="0" smtClean="0"/>
          </a:p>
          <a:p>
            <a:pPr algn="ctr"/>
            <a:r>
              <a:rPr lang="en-US" altLang="zh-CN" dirty="0" smtClean="0"/>
              <a:t>400</a:t>
            </a:r>
            <a:endParaRPr lang="zh-CN" altLang="en-US" dirty="0"/>
          </a:p>
        </p:txBody>
      </p:sp>
      <p:sp>
        <p:nvSpPr>
          <p:cNvPr id="321" name="矩形 320"/>
          <p:cNvSpPr/>
          <p:nvPr/>
        </p:nvSpPr>
        <p:spPr>
          <a:xfrm>
            <a:off x="3736852" y="4354993"/>
            <a:ext cx="2851837" cy="62438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zh-CN" altLang="en-US" dirty="0" smtClean="0"/>
              <a:t>社会实践活动优秀奖</a:t>
            </a:r>
            <a:r>
              <a:rPr lang="en-US" altLang="zh-CN" dirty="0" smtClean="0"/>
              <a:t>400</a:t>
            </a:r>
          </a:p>
          <a:p>
            <a:pPr algn="ctr"/>
            <a:endParaRPr lang="zh-CN" altLang="en-US" dirty="0"/>
          </a:p>
        </p:txBody>
      </p:sp>
      <p:sp>
        <p:nvSpPr>
          <p:cNvPr id="322" name="矩形 321"/>
          <p:cNvSpPr/>
          <p:nvPr/>
        </p:nvSpPr>
        <p:spPr>
          <a:xfrm>
            <a:off x="5681646" y="2156739"/>
            <a:ext cx="900286" cy="1117595"/>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zh-CN" altLang="en-US" dirty="0" smtClean="0"/>
              <a:t>见义勇为奖</a:t>
            </a:r>
            <a:endParaRPr lang="en-US" altLang="zh-CN" dirty="0" smtClean="0"/>
          </a:p>
          <a:p>
            <a:pPr algn="ctr"/>
            <a:r>
              <a:rPr lang="en-US" altLang="zh-CN" dirty="0" smtClean="0"/>
              <a:t>400-1000</a:t>
            </a:r>
            <a:endParaRPr lang="zh-CN" altLang="en-US" dirty="0"/>
          </a:p>
        </p:txBody>
      </p:sp>
      <p:sp>
        <p:nvSpPr>
          <p:cNvPr id="323" name="矩形 322"/>
          <p:cNvSpPr/>
          <p:nvPr/>
        </p:nvSpPr>
        <p:spPr>
          <a:xfrm>
            <a:off x="4711747" y="3113934"/>
            <a:ext cx="900286" cy="39759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zh-CN" altLang="en-US" dirty="0" smtClean="0"/>
              <a:t>。。。</a:t>
            </a:r>
            <a:endParaRPr lang="en-US" altLang="zh-CN" dirty="0" smtClean="0"/>
          </a:p>
        </p:txBody>
      </p:sp>
      <p:sp>
        <p:nvSpPr>
          <p:cNvPr id="4" name="文本框 3"/>
          <p:cNvSpPr txBox="1"/>
          <p:nvPr/>
        </p:nvSpPr>
        <p:spPr>
          <a:xfrm>
            <a:off x="1096236" y="4486784"/>
            <a:ext cx="1963596" cy="461665"/>
          </a:xfrm>
          <a:prstGeom prst="rect">
            <a:avLst/>
          </a:prstGeom>
          <a:noFill/>
        </p:spPr>
        <p:txBody>
          <a:bodyPr wrap="square" rtlCol="0">
            <a:spAutoFit/>
          </a:bodyPr>
          <a:lstStyle/>
          <a:p>
            <a:r>
              <a:rPr lang="zh-CN" altLang="en-US" sz="2400" b="1" dirty="0" smtClean="0"/>
              <a:t>人民奖学金</a:t>
            </a:r>
            <a:endParaRPr lang="zh-CN" altLang="en-US" sz="2400" b="1" dirty="0"/>
          </a:p>
        </p:txBody>
      </p:sp>
    </p:spTree>
    <p:extLst>
      <p:ext uri="{BB962C8B-B14F-4D97-AF65-F5344CB8AC3E}">
        <p14:creationId xmlns:p14="http://schemas.microsoft.com/office/powerpoint/2010/main" xmlns="" val="1337660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31697"/>
          <a:stretch/>
        </p:blipFill>
        <p:spPr bwMode="auto">
          <a:xfrm>
            <a:off x="0" y="-1"/>
            <a:ext cx="9144000" cy="5143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706218" y="2413314"/>
            <a:ext cx="1550014" cy="154984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sp>
        <p:nvSpPr>
          <p:cNvPr id="82" name="TextBox 81"/>
          <p:cNvSpPr txBox="1"/>
          <p:nvPr/>
        </p:nvSpPr>
        <p:spPr>
          <a:xfrm>
            <a:off x="905290" y="2586350"/>
            <a:ext cx="1107992" cy="1200327"/>
          </a:xfrm>
          <a:prstGeom prst="rect">
            <a:avLst/>
          </a:prstGeom>
          <a:noFill/>
        </p:spPr>
        <p:txBody>
          <a:bodyPr wrap="none" lIns="91438" tIns="45719" rIns="91438" bIns="45719" rtlCol="0">
            <a:spAutoFit/>
          </a:bodyPr>
          <a:lstStyle/>
          <a:p>
            <a:pPr algn="ctr"/>
            <a:r>
              <a:rPr lang="zh-CN" altLang="en-US" b="1" dirty="0" smtClean="0">
                <a:solidFill>
                  <a:schemeClr val="bg1"/>
                </a:solidFill>
                <a:latin typeface="微软雅黑" pitchFamily="34" charset="-122"/>
                <a:ea typeface="微软雅黑" pitchFamily="34" charset="-122"/>
              </a:rPr>
              <a:t>校长特别</a:t>
            </a:r>
            <a:endParaRPr lang="en-US" altLang="zh-CN" b="1" dirty="0" smtClean="0">
              <a:solidFill>
                <a:schemeClr val="bg1"/>
              </a:solidFill>
              <a:latin typeface="微软雅黑" pitchFamily="34" charset="-122"/>
              <a:ea typeface="微软雅黑" pitchFamily="34" charset="-122"/>
            </a:endParaRPr>
          </a:p>
          <a:p>
            <a:pPr algn="ctr"/>
            <a:r>
              <a:rPr lang="zh-CN" altLang="en-US" b="1" dirty="0" smtClean="0">
                <a:solidFill>
                  <a:schemeClr val="bg1"/>
                </a:solidFill>
                <a:latin typeface="微软雅黑" pitchFamily="34" charset="-122"/>
                <a:ea typeface="微软雅黑" pitchFamily="34" charset="-122"/>
              </a:rPr>
              <a:t>奖学金</a:t>
            </a:r>
            <a:endParaRPr lang="en-US" altLang="zh-CN" b="1" dirty="0" smtClean="0">
              <a:solidFill>
                <a:schemeClr val="bg1"/>
              </a:solidFill>
              <a:latin typeface="微软雅黑" pitchFamily="34" charset="-122"/>
              <a:ea typeface="微软雅黑" pitchFamily="34" charset="-122"/>
            </a:endParaRPr>
          </a:p>
          <a:p>
            <a:pPr algn="ctr"/>
            <a:endParaRPr lang="en-US" altLang="zh-CN" b="1" dirty="0" smtClean="0">
              <a:solidFill>
                <a:schemeClr val="bg1"/>
              </a:solidFill>
              <a:latin typeface="微软雅黑" pitchFamily="34" charset="-122"/>
              <a:ea typeface="微软雅黑" pitchFamily="34" charset="-122"/>
            </a:endParaRPr>
          </a:p>
          <a:p>
            <a:pPr algn="ctr"/>
            <a:r>
              <a:rPr lang="zh-CN" altLang="en-US" b="1" dirty="0">
                <a:solidFill>
                  <a:schemeClr val="bg1"/>
                </a:solidFill>
                <a:latin typeface="微软雅黑" pitchFamily="34" charset="-122"/>
                <a:ea typeface="微软雅黑" pitchFamily="34" charset="-122"/>
              </a:rPr>
              <a:t>伍仟元</a:t>
            </a:r>
          </a:p>
        </p:txBody>
      </p:sp>
      <p:sp>
        <p:nvSpPr>
          <p:cNvPr id="83" name="TextBox 82"/>
          <p:cNvSpPr txBox="1"/>
          <p:nvPr/>
        </p:nvSpPr>
        <p:spPr>
          <a:xfrm>
            <a:off x="2417486" y="3259217"/>
            <a:ext cx="954103" cy="400108"/>
          </a:xfrm>
          <a:prstGeom prst="rect">
            <a:avLst/>
          </a:prstGeom>
          <a:noFill/>
        </p:spPr>
        <p:txBody>
          <a:bodyPr wrap="none" lIns="91438" tIns="45719" rIns="91438" bIns="45719" rtlCol="0">
            <a:spAutoFit/>
          </a:bodyPr>
          <a:lstStyle/>
          <a:p>
            <a:r>
              <a:rPr lang="zh-CN" altLang="en-US" sz="2000" b="1" dirty="0" smtClean="0">
                <a:solidFill>
                  <a:schemeClr val="tx1">
                    <a:lumMod val="85000"/>
                    <a:lumOff val="15000"/>
                  </a:schemeClr>
                </a:solidFill>
                <a:latin typeface="微软雅黑" pitchFamily="34" charset="-122"/>
                <a:ea typeface="微软雅黑" pitchFamily="34" charset="-122"/>
              </a:rPr>
              <a:t>条件三</a:t>
            </a:r>
            <a:endParaRPr lang="zh-CN" altLang="en-US" sz="2000" b="1" dirty="0">
              <a:solidFill>
                <a:schemeClr val="tx1">
                  <a:lumMod val="85000"/>
                  <a:lumOff val="15000"/>
                </a:schemeClr>
              </a:solidFill>
              <a:latin typeface="微软雅黑" pitchFamily="34" charset="-122"/>
              <a:ea typeface="微软雅黑" pitchFamily="34" charset="-122"/>
            </a:endParaRPr>
          </a:p>
        </p:txBody>
      </p:sp>
      <p:cxnSp>
        <p:nvCxnSpPr>
          <p:cNvPr id="84" name="直接连接符 83"/>
          <p:cNvCxnSpPr/>
          <p:nvPr/>
        </p:nvCxnSpPr>
        <p:spPr>
          <a:xfrm flipV="1">
            <a:off x="4098382" y="3495724"/>
            <a:ext cx="5154138" cy="1"/>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flipH="1" flipV="1">
            <a:off x="3290543" y="3477722"/>
            <a:ext cx="936000" cy="36000"/>
          </a:xfrm>
          <a:prstGeom prst="rect">
            <a:avLst/>
          </a:prstGeom>
          <a:solidFill>
            <a:srgbClr val="B32229"/>
          </a:solid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85000"/>
                  <a:lumOff val="15000"/>
                </a:schemeClr>
              </a:solidFill>
            </a:endParaRPr>
          </a:p>
        </p:txBody>
      </p:sp>
      <p:sp>
        <p:nvSpPr>
          <p:cNvPr id="86" name="矩形 85"/>
          <p:cNvSpPr/>
          <p:nvPr/>
        </p:nvSpPr>
        <p:spPr>
          <a:xfrm>
            <a:off x="3223796" y="3725526"/>
            <a:ext cx="4572000" cy="246219"/>
          </a:xfrm>
          <a:prstGeom prst="rect">
            <a:avLst/>
          </a:prstGeom>
        </p:spPr>
        <p:txBody>
          <a:bodyPr lIns="91438" tIns="45719" rIns="91438" bIns="45719">
            <a:spAutoFit/>
          </a:bodyPr>
          <a:lstStyle/>
          <a:p>
            <a:r>
              <a:rPr lang="zh-CN" altLang="en-US" sz="1000" dirty="0" smtClean="0">
                <a:solidFill>
                  <a:schemeClr val="tx1">
                    <a:lumMod val="85000"/>
                    <a:lumOff val="15000"/>
                  </a:schemeClr>
                </a:solidFill>
              </a:rPr>
              <a:t>行为规范综合测评为优。</a:t>
            </a:r>
            <a:endParaRPr lang="zh-CN" altLang="en-US" sz="1000" dirty="0">
              <a:solidFill>
                <a:schemeClr val="tx1">
                  <a:lumMod val="85000"/>
                  <a:lumOff val="15000"/>
                </a:schemeClr>
              </a:solidFill>
            </a:endParaRPr>
          </a:p>
        </p:txBody>
      </p:sp>
      <p:sp>
        <p:nvSpPr>
          <p:cNvPr id="87" name="TextBox 86"/>
          <p:cNvSpPr txBox="1"/>
          <p:nvPr/>
        </p:nvSpPr>
        <p:spPr>
          <a:xfrm>
            <a:off x="3448479" y="2608292"/>
            <a:ext cx="954103" cy="400108"/>
          </a:xfrm>
          <a:prstGeom prst="rect">
            <a:avLst/>
          </a:prstGeom>
          <a:noFill/>
        </p:spPr>
        <p:txBody>
          <a:bodyPr wrap="none" lIns="91438" tIns="45719" rIns="91438" bIns="45719" rtlCol="0">
            <a:spAutoFit/>
          </a:bodyPr>
          <a:lstStyle/>
          <a:p>
            <a:r>
              <a:rPr lang="zh-CN" altLang="en-US" sz="2000" b="1" dirty="0" smtClean="0">
                <a:solidFill>
                  <a:schemeClr val="tx1">
                    <a:lumMod val="85000"/>
                    <a:lumOff val="15000"/>
                  </a:schemeClr>
                </a:solidFill>
                <a:latin typeface="微软雅黑" pitchFamily="34" charset="-122"/>
                <a:ea typeface="微软雅黑" pitchFamily="34" charset="-122"/>
              </a:rPr>
              <a:t>条件二</a:t>
            </a:r>
            <a:endParaRPr lang="zh-CN" altLang="en-US" sz="2000" b="1" dirty="0">
              <a:solidFill>
                <a:schemeClr val="tx1">
                  <a:lumMod val="85000"/>
                  <a:lumOff val="15000"/>
                </a:schemeClr>
              </a:solidFill>
              <a:latin typeface="微软雅黑" pitchFamily="34" charset="-122"/>
              <a:ea typeface="微软雅黑" pitchFamily="34" charset="-122"/>
            </a:endParaRPr>
          </a:p>
        </p:txBody>
      </p:sp>
      <p:cxnSp>
        <p:nvCxnSpPr>
          <p:cNvPr id="88" name="直接连接符 87"/>
          <p:cNvCxnSpPr/>
          <p:nvPr/>
        </p:nvCxnSpPr>
        <p:spPr>
          <a:xfrm flipV="1">
            <a:off x="5129376" y="2844799"/>
            <a:ext cx="4123145" cy="1"/>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89" name="矩形 88"/>
          <p:cNvSpPr/>
          <p:nvPr/>
        </p:nvSpPr>
        <p:spPr>
          <a:xfrm flipH="1" flipV="1">
            <a:off x="4321536" y="2826797"/>
            <a:ext cx="936000" cy="36000"/>
          </a:xfrm>
          <a:prstGeom prst="rect">
            <a:avLst/>
          </a:prstGeom>
          <a:solidFill>
            <a:srgbClr val="B32229"/>
          </a:solid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85000"/>
                  <a:lumOff val="15000"/>
                </a:schemeClr>
              </a:solidFill>
            </a:endParaRPr>
          </a:p>
        </p:txBody>
      </p:sp>
      <p:sp>
        <p:nvSpPr>
          <p:cNvPr id="90" name="矩形 89"/>
          <p:cNvSpPr/>
          <p:nvPr/>
        </p:nvSpPr>
        <p:spPr>
          <a:xfrm>
            <a:off x="4199433" y="2979206"/>
            <a:ext cx="4572000" cy="400108"/>
          </a:xfrm>
          <a:prstGeom prst="rect">
            <a:avLst/>
          </a:prstGeom>
        </p:spPr>
        <p:txBody>
          <a:bodyPr lIns="91438" tIns="45719" rIns="91438" bIns="45719">
            <a:spAutoFit/>
          </a:bodyPr>
          <a:lstStyle/>
          <a:p>
            <a:r>
              <a:rPr lang="zh-CN" altLang="en-US" sz="1000" dirty="0" smtClean="0">
                <a:solidFill>
                  <a:schemeClr val="tx1">
                    <a:lumMod val="85000"/>
                    <a:lumOff val="15000"/>
                  </a:schemeClr>
                </a:solidFill>
              </a:rPr>
              <a:t>有体育课年级体育成绩为合格，并同时达到</a:t>
            </a:r>
            <a:r>
              <a:rPr lang="en-US" altLang="zh-CN" sz="1000" dirty="0" smtClean="0">
                <a:solidFill>
                  <a:schemeClr val="tx1">
                    <a:lumMod val="85000"/>
                    <a:lumOff val="15000"/>
                  </a:schemeClr>
                </a:solidFill>
              </a:rPr>
              <a:t>《</a:t>
            </a:r>
            <a:r>
              <a:rPr lang="zh-CN" altLang="en-US" sz="1000" dirty="0" smtClean="0">
                <a:solidFill>
                  <a:schemeClr val="tx1">
                    <a:lumMod val="85000"/>
                    <a:lumOff val="15000"/>
                  </a:schemeClr>
                </a:solidFill>
              </a:rPr>
              <a:t>学生体质健康标准</a:t>
            </a:r>
            <a:r>
              <a:rPr lang="en-US" altLang="zh-CN" sz="1000" dirty="0" smtClean="0">
                <a:solidFill>
                  <a:schemeClr val="tx1">
                    <a:lumMod val="85000"/>
                    <a:lumOff val="15000"/>
                  </a:schemeClr>
                </a:solidFill>
              </a:rPr>
              <a:t>》</a:t>
            </a:r>
            <a:r>
              <a:rPr lang="zh-CN" altLang="en-US" sz="1000" dirty="0" smtClean="0">
                <a:solidFill>
                  <a:schemeClr val="tx1">
                    <a:lumMod val="85000"/>
                    <a:lumOff val="15000"/>
                  </a:schemeClr>
                </a:solidFill>
              </a:rPr>
              <a:t>良好；</a:t>
            </a:r>
            <a:endParaRPr lang="en-US" altLang="zh-CN" sz="1000" dirty="0" smtClean="0">
              <a:solidFill>
                <a:schemeClr val="tx1">
                  <a:lumMod val="85000"/>
                  <a:lumOff val="15000"/>
                </a:schemeClr>
              </a:solidFill>
            </a:endParaRPr>
          </a:p>
          <a:p>
            <a:r>
              <a:rPr lang="zh-CN" altLang="en-US" sz="1000" dirty="0" smtClean="0">
                <a:solidFill>
                  <a:schemeClr val="tx1">
                    <a:lumMod val="85000"/>
                    <a:lumOff val="15000"/>
                  </a:schemeClr>
                </a:solidFill>
              </a:rPr>
              <a:t>无体育课年级同学必须达到</a:t>
            </a:r>
            <a:r>
              <a:rPr lang="en-US" altLang="zh-CN" sz="1000" dirty="0" smtClean="0">
                <a:solidFill>
                  <a:schemeClr val="tx1">
                    <a:lumMod val="85000"/>
                    <a:lumOff val="15000"/>
                  </a:schemeClr>
                </a:solidFill>
              </a:rPr>
              <a:t>《</a:t>
            </a:r>
            <a:r>
              <a:rPr lang="zh-CN" altLang="en-US" sz="1000" dirty="0" smtClean="0">
                <a:solidFill>
                  <a:schemeClr val="tx1">
                    <a:lumMod val="85000"/>
                    <a:lumOff val="15000"/>
                  </a:schemeClr>
                </a:solidFill>
              </a:rPr>
              <a:t>学生体质健康标准</a:t>
            </a:r>
            <a:r>
              <a:rPr lang="en-US" altLang="zh-CN" sz="1000" dirty="0" smtClean="0">
                <a:solidFill>
                  <a:schemeClr val="tx1">
                    <a:lumMod val="85000"/>
                    <a:lumOff val="15000"/>
                  </a:schemeClr>
                </a:solidFill>
              </a:rPr>
              <a:t>》</a:t>
            </a:r>
            <a:r>
              <a:rPr lang="zh-CN" altLang="en-US" sz="1000" dirty="0" smtClean="0">
                <a:solidFill>
                  <a:schemeClr val="tx1">
                    <a:lumMod val="85000"/>
                    <a:lumOff val="15000"/>
                  </a:schemeClr>
                </a:solidFill>
              </a:rPr>
              <a:t>良好等级。</a:t>
            </a:r>
            <a:endParaRPr lang="zh-CN" altLang="en-US" sz="1000" dirty="0">
              <a:solidFill>
                <a:schemeClr val="tx1">
                  <a:lumMod val="85000"/>
                  <a:lumOff val="15000"/>
                </a:schemeClr>
              </a:solidFill>
            </a:endParaRPr>
          </a:p>
        </p:txBody>
      </p:sp>
      <p:sp>
        <p:nvSpPr>
          <p:cNvPr id="91" name="TextBox 90"/>
          <p:cNvSpPr txBox="1"/>
          <p:nvPr/>
        </p:nvSpPr>
        <p:spPr>
          <a:xfrm>
            <a:off x="4389069" y="1982147"/>
            <a:ext cx="954103" cy="400108"/>
          </a:xfrm>
          <a:prstGeom prst="rect">
            <a:avLst/>
          </a:prstGeom>
          <a:noFill/>
        </p:spPr>
        <p:txBody>
          <a:bodyPr wrap="none" lIns="91438" tIns="45719" rIns="91438" bIns="45719" rtlCol="0">
            <a:spAutoFit/>
          </a:bodyPr>
          <a:lstStyle/>
          <a:p>
            <a:r>
              <a:rPr lang="zh-CN" altLang="en-US" sz="2000" b="1" dirty="0" smtClean="0">
                <a:solidFill>
                  <a:schemeClr val="tx1">
                    <a:lumMod val="85000"/>
                    <a:lumOff val="15000"/>
                  </a:schemeClr>
                </a:solidFill>
                <a:latin typeface="微软雅黑" pitchFamily="34" charset="-122"/>
                <a:ea typeface="微软雅黑" pitchFamily="34" charset="-122"/>
              </a:rPr>
              <a:t>条件一</a:t>
            </a:r>
            <a:endParaRPr lang="zh-CN" altLang="en-US" sz="2000" b="1" dirty="0">
              <a:solidFill>
                <a:schemeClr val="tx1">
                  <a:lumMod val="85000"/>
                  <a:lumOff val="15000"/>
                </a:schemeClr>
              </a:solidFill>
              <a:latin typeface="微软雅黑" pitchFamily="34" charset="-122"/>
              <a:ea typeface="微软雅黑" pitchFamily="34" charset="-122"/>
            </a:endParaRPr>
          </a:p>
        </p:txBody>
      </p:sp>
      <p:cxnSp>
        <p:nvCxnSpPr>
          <p:cNvPr id="92" name="直接连接符 91"/>
          <p:cNvCxnSpPr/>
          <p:nvPr/>
        </p:nvCxnSpPr>
        <p:spPr>
          <a:xfrm flipV="1">
            <a:off x="6069966" y="2218654"/>
            <a:ext cx="3096607" cy="1"/>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93" name="矩形 92"/>
          <p:cNvSpPr/>
          <p:nvPr/>
        </p:nvSpPr>
        <p:spPr>
          <a:xfrm flipH="1" flipV="1">
            <a:off x="5262126" y="2200652"/>
            <a:ext cx="936000" cy="36000"/>
          </a:xfrm>
          <a:prstGeom prst="rect">
            <a:avLst/>
          </a:prstGeom>
          <a:solidFill>
            <a:srgbClr val="B32229"/>
          </a:solid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85000"/>
                  <a:lumOff val="15000"/>
                </a:schemeClr>
              </a:solidFill>
            </a:endParaRPr>
          </a:p>
        </p:txBody>
      </p:sp>
      <p:sp>
        <p:nvSpPr>
          <p:cNvPr id="94" name="矩形 93"/>
          <p:cNvSpPr/>
          <p:nvPr/>
        </p:nvSpPr>
        <p:spPr>
          <a:xfrm>
            <a:off x="5138112" y="2400804"/>
            <a:ext cx="4572000" cy="246219"/>
          </a:xfrm>
          <a:prstGeom prst="rect">
            <a:avLst/>
          </a:prstGeom>
        </p:spPr>
        <p:txBody>
          <a:bodyPr lIns="91438" tIns="45719" rIns="91438" bIns="45719">
            <a:spAutoFit/>
          </a:bodyPr>
          <a:lstStyle/>
          <a:p>
            <a:r>
              <a:rPr lang="zh-CN" altLang="en-US" sz="1000" dirty="0" smtClean="0">
                <a:solidFill>
                  <a:schemeClr val="tx1">
                    <a:lumMod val="85000"/>
                    <a:lumOff val="15000"/>
                  </a:schemeClr>
                </a:solidFill>
              </a:rPr>
              <a:t>各科学习成绩平均绩点不低于</a:t>
            </a:r>
            <a:r>
              <a:rPr lang="en-US" altLang="zh-CN" sz="1000" dirty="0" smtClean="0">
                <a:solidFill>
                  <a:schemeClr val="tx1">
                    <a:lumMod val="85000"/>
                    <a:lumOff val="15000"/>
                  </a:schemeClr>
                </a:solidFill>
              </a:rPr>
              <a:t>4.0</a:t>
            </a:r>
            <a:r>
              <a:rPr lang="zh-CN" altLang="en-US" sz="1000" dirty="0" smtClean="0">
                <a:solidFill>
                  <a:schemeClr val="tx1">
                    <a:lumMod val="85000"/>
                    <a:lumOff val="15000"/>
                  </a:schemeClr>
                </a:solidFill>
              </a:rPr>
              <a:t>，单科绩点以学分制折算不低于</a:t>
            </a:r>
            <a:r>
              <a:rPr lang="en-US" altLang="zh-CN" sz="1000" dirty="0" smtClean="0">
                <a:solidFill>
                  <a:schemeClr val="tx1">
                    <a:lumMod val="85000"/>
                    <a:lumOff val="15000"/>
                  </a:schemeClr>
                </a:solidFill>
              </a:rPr>
              <a:t>3.0</a:t>
            </a:r>
            <a:endParaRPr lang="zh-CN" altLang="en-US" sz="1000" dirty="0">
              <a:solidFill>
                <a:schemeClr val="tx1">
                  <a:lumMod val="85000"/>
                  <a:lumOff val="15000"/>
                </a:schemeClr>
              </a:solidFill>
            </a:endParaRPr>
          </a:p>
        </p:txBody>
      </p:sp>
      <p:sp>
        <p:nvSpPr>
          <p:cNvPr id="95" name="TextBox 7"/>
          <p:cNvSpPr txBox="1"/>
          <p:nvPr/>
        </p:nvSpPr>
        <p:spPr>
          <a:xfrm>
            <a:off x="937692" y="144686"/>
            <a:ext cx="3024335" cy="400110"/>
          </a:xfrm>
          <a:prstGeom prst="rect">
            <a:avLst/>
          </a:prstGeom>
          <a:noFill/>
        </p:spPr>
        <p:txBody>
          <a:bodyPr wrap="square" rtlCol="0">
            <a:spAutoFit/>
          </a:bodyPr>
          <a:lstStyle/>
          <a:p>
            <a:r>
              <a:rPr lang="zh-CN" altLang="en-US" sz="2000" b="1" dirty="0" smtClean="0">
                <a:solidFill>
                  <a:srgbClr val="2D221B"/>
                </a:solidFill>
                <a:latin typeface="微软雅黑" pitchFamily="34" charset="-122"/>
                <a:ea typeface="微软雅黑" pitchFamily="34" charset="-122"/>
                <a:cs typeface="Vrinda" panose="020B0502040204020203" pitchFamily="34" charset="0"/>
              </a:rPr>
              <a:t>学校奖助学金</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Tree>
    <p:extLst>
      <p:ext uri="{BB962C8B-B14F-4D97-AF65-F5344CB8AC3E}">
        <p14:creationId xmlns:p14="http://schemas.microsoft.com/office/powerpoint/2010/main" xmlns="" val="34354900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2168" t="-90" r="18952" b="2080"/>
          <a:stretch/>
        </p:blipFill>
        <p:spPr bwMode="auto">
          <a:xfrm rot="1815511">
            <a:off x="-732504" y="-1777045"/>
            <a:ext cx="10610830" cy="87482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3275856" y="2283718"/>
            <a:ext cx="4595513" cy="830997"/>
          </a:xfrm>
          <a:prstGeom prst="rect">
            <a:avLst/>
          </a:prstGeom>
          <a:noFill/>
        </p:spPr>
        <p:txBody>
          <a:bodyPr wrap="square" rtlCol="0">
            <a:spAutoFit/>
          </a:bodyPr>
          <a:lstStyle/>
          <a:p>
            <a:r>
              <a:rPr lang="zh-CN" altLang="en-US" sz="4800" b="1" dirty="0" smtClean="0">
                <a:solidFill>
                  <a:srgbClr val="2D221B"/>
                </a:solidFill>
                <a:latin typeface="微软雅黑" pitchFamily="34" charset="-122"/>
                <a:ea typeface="微软雅黑" pitchFamily="34" charset="-122"/>
                <a:cs typeface="Vrinda" panose="020B0502040204020203" pitchFamily="34" charset="0"/>
              </a:rPr>
              <a:t>社会奖助学金</a:t>
            </a:r>
            <a:endParaRPr lang="en-US" altLang="zh-CN" sz="4800" b="1" dirty="0">
              <a:solidFill>
                <a:srgbClr val="2D221B"/>
              </a:solidFill>
              <a:latin typeface="微软雅黑" pitchFamily="34" charset="-122"/>
              <a:ea typeface="微软雅黑" pitchFamily="34" charset="-122"/>
              <a:cs typeface="Vrinda" panose="020B0502040204020203" pitchFamily="34" charset="0"/>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71600" y="339502"/>
            <a:ext cx="2437015" cy="1779662"/>
          </a:xfrm>
          <a:prstGeom prst="rect">
            <a:avLst/>
          </a:prstGeom>
        </p:spPr>
      </p:pic>
    </p:spTree>
    <p:extLst>
      <p:ext uri="{BB962C8B-B14F-4D97-AF65-F5344CB8AC3E}">
        <p14:creationId xmlns:p14="http://schemas.microsoft.com/office/powerpoint/2010/main" xmlns="" val="29738802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31697"/>
          <a:stretch/>
        </p:blipFill>
        <p:spPr bwMode="auto">
          <a:xfrm>
            <a:off x="2" y="0"/>
            <a:ext cx="9144000" cy="5143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zh-CN" altLang="en-US" sz="2000" b="1" dirty="0" smtClean="0">
                <a:solidFill>
                  <a:srgbClr val="2D221B"/>
                </a:solidFill>
                <a:latin typeface="微软雅黑" pitchFamily="34" charset="-122"/>
                <a:ea typeface="微软雅黑" pitchFamily="34" charset="-122"/>
                <a:cs typeface="Vrinda" panose="020B0502040204020203" pitchFamily="34" charset="0"/>
              </a:rPr>
              <a:t>社会奖助学金</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cxnSp>
        <p:nvCxnSpPr>
          <p:cNvPr id="81" name="Straight Connector 8"/>
          <p:cNvCxnSpPr/>
          <p:nvPr/>
        </p:nvCxnSpPr>
        <p:spPr>
          <a:xfrm flipV="1">
            <a:off x="918314" y="3723878"/>
            <a:ext cx="7254086" cy="9395"/>
          </a:xfrm>
          <a:prstGeom prst="line">
            <a:avLst/>
          </a:prstGeom>
          <a:ln w="3175">
            <a:solidFill>
              <a:srgbClr val="B32229"/>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2" name="Oval 9"/>
          <p:cNvSpPr/>
          <p:nvPr/>
        </p:nvSpPr>
        <p:spPr>
          <a:xfrm>
            <a:off x="1680528" y="3673117"/>
            <a:ext cx="127591" cy="12759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83" name="Oval 10"/>
          <p:cNvSpPr/>
          <p:nvPr/>
        </p:nvSpPr>
        <p:spPr>
          <a:xfrm>
            <a:off x="3568757" y="3673117"/>
            <a:ext cx="127591" cy="12759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84" name="Oval 11"/>
          <p:cNvSpPr/>
          <p:nvPr/>
        </p:nvSpPr>
        <p:spPr>
          <a:xfrm>
            <a:off x="5452322" y="3673117"/>
            <a:ext cx="127591" cy="12759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86" name="TextBox 85"/>
          <p:cNvSpPr txBox="1"/>
          <p:nvPr/>
        </p:nvSpPr>
        <p:spPr>
          <a:xfrm>
            <a:off x="1594217" y="3865498"/>
            <a:ext cx="295588" cy="253914"/>
          </a:xfrm>
          <a:prstGeom prst="rect">
            <a:avLst/>
          </a:prstGeom>
          <a:noFill/>
        </p:spPr>
        <p:txBody>
          <a:bodyPr wrap="none" lIns="68577" tIns="34289" rIns="68577" bIns="34289" rtlCol="0">
            <a:spAutoFit/>
          </a:bodyPr>
          <a:lstStyle/>
          <a:p>
            <a:pPr algn="ctr" defTabSz="685766"/>
            <a:r>
              <a:rPr lang="en-US" sz="1200" b="1" dirty="0" smtClean="0">
                <a:solidFill>
                  <a:srgbClr val="272E38"/>
                </a:solidFill>
                <a:ea typeface="Open Sans" panose="020B0606030504020204" pitchFamily="34" charset="0"/>
                <a:cs typeface="Open Sans" panose="020B0606030504020204" pitchFamily="34" charset="0"/>
              </a:rPr>
              <a:t>01</a:t>
            </a:r>
            <a:endParaRPr lang="en-US" sz="1200" b="1" dirty="0">
              <a:solidFill>
                <a:srgbClr val="272E38"/>
              </a:solidFill>
              <a:ea typeface="Open Sans" panose="020B0606030504020204" pitchFamily="34" charset="0"/>
              <a:cs typeface="Open Sans" panose="020B0606030504020204" pitchFamily="34" charset="0"/>
            </a:endParaRPr>
          </a:p>
        </p:txBody>
      </p:sp>
      <p:sp>
        <p:nvSpPr>
          <p:cNvPr id="87" name="TextBox 86"/>
          <p:cNvSpPr txBox="1"/>
          <p:nvPr/>
        </p:nvSpPr>
        <p:spPr>
          <a:xfrm>
            <a:off x="3477783" y="3865498"/>
            <a:ext cx="295588" cy="253914"/>
          </a:xfrm>
          <a:prstGeom prst="rect">
            <a:avLst/>
          </a:prstGeom>
          <a:noFill/>
        </p:spPr>
        <p:txBody>
          <a:bodyPr wrap="none" lIns="68577" tIns="34289" rIns="68577" bIns="34289" rtlCol="0">
            <a:spAutoFit/>
          </a:bodyPr>
          <a:lstStyle/>
          <a:p>
            <a:pPr algn="ctr" defTabSz="685766"/>
            <a:r>
              <a:rPr lang="en-US" sz="1200" b="1" dirty="0" smtClean="0">
                <a:solidFill>
                  <a:srgbClr val="272E38"/>
                </a:solidFill>
                <a:ea typeface="Open Sans" panose="020B0606030504020204" pitchFamily="34" charset="0"/>
                <a:cs typeface="Open Sans" panose="020B0606030504020204" pitchFamily="34" charset="0"/>
              </a:rPr>
              <a:t>02</a:t>
            </a:r>
            <a:endParaRPr lang="en-US" sz="1200" b="1" dirty="0">
              <a:solidFill>
                <a:srgbClr val="272E38"/>
              </a:solidFill>
              <a:ea typeface="Open Sans" panose="020B0606030504020204" pitchFamily="34" charset="0"/>
              <a:cs typeface="Open Sans" panose="020B0606030504020204" pitchFamily="34" charset="0"/>
            </a:endParaRPr>
          </a:p>
        </p:txBody>
      </p:sp>
      <p:sp>
        <p:nvSpPr>
          <p:cNvPr id="88" name="Rounded Rectangle 18"/>
          <p:cNvSpPr/>
          <p:nvPr/>
        </p:nvSpPr>
        <p:spPr>
          <a:xfrm>
            <a:off x="685802" y="3168737"/>
            <a:ext cx="2946749" cy="95693"/>
          </a:xfrm>
          <a:prstGeom prst="round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89" name="Rounded Rectangle 19"/>
          <p:cNvSpPr/>
          <p:nvPr/>
        </p:nvSpPr>
        <p:spPr>
          <a:xfrm>
            <a:off x="2561392" y="2923296"/>
            <a:ext cx="2946749" cy="95693"/>
          </a:xfrm>
          <a:prstGeom prst="round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90" name="Rounded Rectangle 20"/>
          <p:cNvSpPr/>
          <p:nvPr/>
        </p:nvSpPr>
        <p:spPr>
          <a:xfrm>
            <a:off x="4452932" y="2677859"/>
            <a:ext cx="2946749" cy="95693"/>
          </a:xfrm>
          <a:prstGeom prst="round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91" name="Rounded Rectangle 21"/>
          <p:cNvSpPr/>
          <p:nvPr/>
        </p:nvSpPr>
        <p:spPr>
          <a:xfrm>
            <a:off x="6197253" y="2432420"/>
            <a:ext cx="2946749" cy="95693"/>
          </a:xfrm>
          <a:prstGeom prst="round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92" name="TextBox 91"/>
          <p:cNvSpPr txBox="1"/>
          <p:nvPr/>
        </p:nvSpPr>
        <p:spPr>
          <a:xfrm>
            <a:off x="678688" y="2441024"/>
            <a:ext cx="1713638" cy="715578"/>
          </a:xfrm>
          <a:prstGeom prst="rect">
            <a:avLst/>
          </a:prstGeom>
          <a:noFill/>
        </p:spPr>
        <p:txBody>
          <a:bodyPr wrap="square" lIns="68577" tIns="34289" rIns="68577" bIns="34289" rtlCol="0">
            <a:spAutoFit/>
          </a:bodyPr>
          <a:lstStyle/>
          <a:p>
            <a:pPr defTabSz="685766"/>
            <a:r>
              <a:rPr lang="zh-CN" altLang="en-US" sz="1200" b="1" dirty="0">
                <a:solidFill>
                  <a:schemeClr val="accent1">
                    <a:lumMod val="50000"/>
                  </a:schemeClr>
                </a:solidFill>
                <a:ea typeface="Open Sans" panose="020B0606030504020204" pitchFamily="34" charset="0"/>
                <a:cs typeface="Open Sans" panose="020B0606030504020204" pitchFamily="34" charset="0"/>
              </a:rPr>
              <a:t>朱敬</a:t>
            </a:r>
            <a:r>
              <a:rPr lang="zh-CN" altLang="en-US" sz="1200" b="1" dirty="0" smtClean="0">
                <a:solidFill>
                  <a:schemeClr val="accent1">
                    <a:lumMod val="50000"/>
                  </a:schemeClr>
                </a:solidFill>
                <a:ea typeface="Open Sans" panose="020B0606030504020204" pitchFamily="34" charset="0"/>
                <a:cs typeface="Open Sans" panose="020B0606030504020204" pitchFamily="34" charset="0"/>
              </a:rPr>
              <a:t>文奖学金</a:t>
            </a:r>
            <a:endParaRPr lang="en-US" sz="1200" b="1" dirty="0">
              <a:solidFill>
                <a:schemeClr val="accent1">
                  <a:lumMod val="50000"/>
                </a:schemeClr>
              </a:solidFill>
              <a:ea typeface="Open Sans" panose="020B0606030504020204" pitchFamily="34" charset="0"/>
              <a:cs typeface="Open Sans" panose="020B0606030504020204" pitchFamily="34" charset="0"/>
            </a:endParaRPr>
          </a:p>
          <a:p>
            <a:pPr defTabSz="685766"/>
            <a:r>
              <a:rPr lang="zh-CN" altLang="en-US" sz="1000" dirty="0" smtClean="0">
                <a:solidFill>
                  <a:srgbClr val="272E38"/>
                </a:solidFill>
                <a:ea typeface="Open Sans" panose="020B0606030504020204" pitchFamily="34" charset="0"/>
                <a:cs typeface="Open Sans" panose="020B0606030504020204" pitchFamily="34" charset="0"/>
              </a:rPr>
              <a:t>平均成绩</a:t>
            </a:r>
            <a:r>
              <a:rPr lang="en-US" altLang="zh-CN" sz="1000" dirty="0" smtClean="0">
                <a:solidFill>
                  <a:srgbClr val="272E38"/>
                </a:solidFill>
                <a:ea typeface="Open Sans" panose="020B0606030504020204" pitchFamily="34" charset="0"/>
                <a:cs typeface="Open Sans" panose="020B0606030504020204" pitchFamily="34" charset="0"/>
              </a:rPr>
              <a:t>85</a:t>
            </a:r>
            <a:r>
              <a:rPr lang="zh-CN" altLang="en-US" sz="1000" dirty="0" smtClean="0">
                <a:solidFill>
                  <a:srgbClr val="272E38"/>
                </a:solidFill>
                <a:ea typeface="Open Sans" panose="020B0606030504020204" pitchFamily="34" charset="0"/>
                <a:cs typeface="Open Sans" panose="020B0606030504020204" pitchFamily="34" charset="0"/>
              </a:rPr>
              <a:t>分以上，总成绩专业前</a:t>
            </a:r>
            <a:r>
              <a:rPr lang="en-US" altLang="zh-CN" sz="1000" dirty="0" smtClean="0">
                <a:solidFill>
                  <a:srgbClr val="272E38"/>
                </a:solidFill>
                <a:ea typeface="Open Sans" panose="020B0606030504020204" pitchFamily="34" charset="0"/>
                <a:cs typeface="Open Sans" panose="020B0606030504020204" pitchFamily="34" charset="0"/>
              </a:rPr>
              <a:t>5</a:t>
            </a:r>
            <a:r>
              <a:rPr lang="zh-CN" altLang="en-US" sz="1000" dirty="0" smtClean="0">
                <a:solidFill>
                  <a:srgbClr val="272E38"/>
                </a:solidFill>
                <a:ea typeface="Open Sans" panose="020B0606030504020204" pitchFamily="34" charset="0"/>
                <a:cs typeface="Open Sans" panose="020B0606030504020204" pitchFamily="34" charset="0"/>
              </a:rPr>
              <a:t>名之内；平均分在</a:t>
            </a:r>
            <a:r>
              <a:rPr lang="en-US" altLang="zh-CN" sz="1000" dirty="0" smtClean="0">
                <a:solidFill>
                  <a:srgbClr val="272E38"/>
                </a:solidFill>
                <a:ea typeface="Open Sans" panose="020B0606030504020204" pitchFamily="34" charset="0"/>
                <a:cs typeface="Open Sans" panose="020B0606030504020204" pitchFamily="34" charset="0"/>
              </a:rPr>
              <a:t>85</a:t>
            </a:r>
            <a:r>
              <a:rPr lang="zh-CN" altLang="en-US" sz="1000" dirty="0" smtClean="0">
                <a:solidFill>
                  <a:srgbClr val="272E38"/>
                </a:solidFill>
                <a:ea typeface="Open Sans" panose="020B0606030504020204" pitchFamily="34" charset="0"/>
                <a:cs typeface="Open Sans" panose="020B0606030504020204" pitchFamily="34" charset="0"/>
              </a:rPr>
              <a:t>分以上，专业前三。</a:t>
            </a:r>
            <a:endParaRPr lang="en-US" sz="1000" dirty="0">
              <a:solidFill>
                <a:srgbClr val="272E38"/>
              </a:solidFill>
              <a:ea typeface="Open Sans" panose="020B0606030504020204" pitchFamily="34" charset="0"/>
              <a:cs typeface="Open Sans" panose="020B0606030504020204" pitchFamily="34" charset="0"/>
            </a:endParaRPr>
          </a:p>
        </p:txBody>
      </p:sp>
      <p:sp>
        <p:nvSpPr>
          <p:cNvPr id="93" name="TextBox 92"/>
          <p:cNvSpPr txBox="1"/>
          <p:nvPr/>
        </p:nvSpPr>
        <p:spPr>
          <a:xfrm>
            <a:off x="2488795" y="2196683"/>
            <a:ext cx="1713638" cy="715578"/>
          </a:xfrm>
          <a:prstGeom prst="rect">
            <a:avLst/>
          </a:prstGeom>
          <a:noFill/>
        </p:spPr>
        <p:txBody>
          <a:bodyPr wrap="square" lIns="68577" tIns="34289" rIns="68577" bIns="34289" rtlCol="0">
            <a:spAutoFit/>
          </a:bodyPr>
          <a:lstStyle/>
          <a:p>
            <a:pPr defTabSz="685766"/>
            <a:r>
              <a:rPr lang="zh-CN" altLang="en-US" sz="1200" b="1" dirty="0" smtClean="0">
                <a:solidFill>
                  <a:srgbClr val="272E38"/>
                </a:solidFill>
                <a:ea typeface="Open Sans" panose="020B0606030504020204" pitchFamily="34" charset="0"/>
                <a:cs typeface="Open Sans" panose="020B0606030504020204" pitchFamily="34" charset="0"/>
              </a:rPr>
              <a:t>上元堂奖学金</a:t>
            </a:r>
            <a:endParaRPr lang="en-US" altLang="zh-CN" sz="1200" b="1" dirty="0" smtClean="0">
              <a:solidFill>
                <a:srgbClr val="272E38"/>
              </a:solidFill>
              <a:ea typeface="Open Sans" panose="020B0606030504020204" pitchFamily="34" charset="0"/>
              <a:cs typeface="Open Sans" panose="020B0606030504020204" pitchFamily="34" charset="0"/>
            </a:endParaRPr>
          </a:p>
          <a:p>
            <a:pPr defTabSz="685766"/>
            <a:r>
              <a:rPr lang="zh-CN" altLang="en-US" sz="1000" dirty="0" smtClean="0">
                <a:solidFill>
                  <a:srgbClr val="272E38"/>
                </a:solidFill>
                <a:ea typeface="Open Sans" panose="020B0606030504020204" pitchFamily="34" charset="0"/>
                <a:cs typeface="Open Sans" panose="020B0606030504020204" pitchFamily="34" charset="0"/>
              </a:rPr>
              <a:t>综合评测专业前</a:t>
            </a:r>
            <a:r>
              <a:rPr lang="en-US" altLang="zh-CN" sz="1000" dirty="0" smtClean="0">
                <a:solidFill>
                  <a:srgbClr val="272E38"/>
                </a:solidFill>
                <a:ea typeface="Open Sans" panose="020B0606030504020204" pitchFamily="34" charset="0"/>
                <a:cs typeface="Open Sans" panose="020B0606030504020204" pitchFamily="34" charset="0"/>
              </a:rPr>
              <a:t>3%</a:t>
            </a:r>
            <a:r>
              <a:rPr lang="zh-CN" altLang="en-US" sz="1000" dirty="0" smtClean="0">
                <a:solidFill>
                  <a:srgbClr val="272E38"/>
                </a:solidFill>
                <a:ea typeface="Open Sans" panose="020B0606030504020204" pitchFamily="34" charset="0"/>
                <a:cs typeface="Open Sans" panose="020B0606030504020204" pitchFamily="34" charset="0"/>
              </a:rPr>
              <a:t>，平均绩点不低于</a:t>
            </a:r>
            <a:r>
              <a:rPr lang="en-US" altLang="zh-CN" sz="1000" dirty="0" smtClean="0">
                <a:solidFill>
                  <a:srgbClr val="272E38"/>
                </a:solidFill>
                <a:ea typeface="Open Sans" panose="020B0606030504020204" pitchFamily="34" charset="0"/>
                <a:cs typeface="Open Sans" panose="020B0606030504020204" pitchFamily="34" charset="0"/>
              </a:rPr>
              <a:t>4.0</a:t>
            </a:r>
            <a:r>
              <a:rPr lang="zh-CN" altLang="en-US" sz="1000" dirty="0" smtClean="0">
                <a:solidFill>
                  <a:srgbClr val="272E38"/>
                </a:solidFill>
                <a:ea typeface="Open Sans" panose="020B0606030504020204" pitchFamily="34" charset="0"/>
                <a:cs typeface="Open Sans" panose="020B0606030504020204" pitchFamily="34" charset="0"/>
              </a:rPr>
              <a:t>，以学分制计算单科不低于</a:t>
            </a:r>
            <a:r>
              <a:rPr lang="en-US" altLang="zh-CN" sz="1000" dirty="0" smtClean="0">
                <a:solidFill>
                  <a:srgbClr val="272E38"/>
                </a:solidFill>
                <a:ea typeface="Open Sans" panose="020B0606030504020204" pitchFamily="34" charset="0"/>
                <a:cs typeface="Open Sans" panose="020B0606030504020204" pitchFamily="34" charset="0"/>
              </a:rPr>
              <a:t>3.0.</a:t>
            </a:r>
            <a:endParaRPr lang="en-US" sz="1000" dirty="0">
              <a:solidFill>
                <a:srgbClr val="272E38"/>
              </a:solidFill>
              <a:ea typeface="Open Sans" panose="020B0606030504020204" pitchFamily="34" charset="0"/>
              <a:cs typeface="Open Sans" panose="020B0606030504020204" pitchFamily="34" charset="0"/>
            </a:endParaRPr>
          </a:p>
        </p:txBody>
      </p:sp>
      <p:sp>
        <p:nvSpPr>
          <p:cNvPr id="94" name="TextBox 93"/>
          <p:cNvSpPr txBox="1"/>
          <p:nvPr/>
        </p:nvSpPr>
        <p:spPr>
          <a:xfrm>
            <a:off x="4398103" y="1947725"/>
            <a:ext cx="1713638" cy="561690"/>
          </a:xfrm>
          <a:prstGeom prst="rect">
            <a:avLst/>
          </a:prstGeom>
          <a:noFill/>
        </p:spPr>
        <p:txBody>
          <a:bodyPr wrap="square" lIns="68577" tIns="34289" rIns="68577" bIns="34289" rtlCol="0">
            <a:spAutoFit/>
          </a:bodyPr>
          <a:lstStyle/>
          <a:p>
            <a:pPr defTabSz="685766"/>
            <a:r>
              <a:rPr lang="zh-CN" altLang="en-US" sz="1200" b="1" dirty="0">
                <a:solidFill>
                  <a:schemeClr val="accent1">
                    <a:lumMod val="50000"/>
                  </a:schemeClr>
                </a:solidFill>
                <a:ea typeface="Open Sans" panose="020B0606030504020204" pitchFamily="34" charset="0"/>
                <a:cs typeface="Open Sans" panose="020B0606030504020204" pitchFamily="34" charset="0"/>
              </a:rPr>
              <a:t>何崇</a:t>
            </a:r>
            <a:r>
              <a:rPr lang="zh-CN" altLang="en-US" sz="1200" b="1" dirty="0" smtClean="0">
                <a:solidFill>
                  <a:schemeClr val="accent1">
                    <a:lumMod val="50000"/>
                  </a:schemeClr>
                </a:solidFill>
                <a:ea typeface="Open Sans" panose="020B0606030504020204" pitchFamily="34" charset="0"/>
                <a:cs typeface="Open Sans" panose="020B0606030504020204" pitchFamily="34" charset="0"/>
              </a:rPr>
              <a:t>本助贫奖学金</a:t>
            </a:r>
            <a:endParaRPr lang="en-US" sz="1200" b="1" dirty="0">
              <a:solidFill>
                <a:schemeClr val="accent1">
                  <a:lumMod val="50000"/>
                </a:schemeClr>
              </a:solidFill>
              <a:ea typeface="Open Sans" panose="020B0606030504020204" pitchFamily="34" charset="0"/>
              <a:cs typeface="Open Sans" panose="020B0606030504020204" pitchFamily="34" charset="0"/>
            </a:endParaRPr>
          </a:p>
          <a:p>
            <a:pPr defTabSz="685766"/>
            <a:r>
              <a:rPr lang="zh-CN" altLang="en-US" sz="1000" dirty="0" smtClean="0">
                <a:solidFill>
                  <a:srgbClr val="272E38"/>
                </a:solidFill>
                <a:ea typeface="Open Sans" panose="020B0606030504020204" pitchFamily="34" charset="0"/>
                <a:cs typeface="Open Sans" panose="020B0606030504020204" pitchFamily="34" charset="0"/>
              </a:rPr>
              <a:t>平均分</a:t>
            </a:r>
            <a:r>
              <a:rPr lang="en-US" altLang="zh-CN" sz="1000" dirty="0" smtClean="0">
                <a:solidFill>
                  <a:srgbClr val="272E38"/>
                </a:solidFill>
                <a:ea typeface="Open Sans" panose="020B0606030504020204" pitchFamily="34" charset="0"/>
                <a:cs typeface="Open Sans" panose="020B0606030504020204" pitchFamily="34" charset="0"/>
              </a:rPr>
              <a:t>86</a:t>
            </a:r>
            <a:r>
              <a:rPr lang="zh-CN" altLang="en-US" sz="1000" dirty="0" smtClean="0">
                <a:solidFill>
                  <a:srgbClr val="272E38"/>
                </a:solidFill>
                <a:ea typeface="Open Sans" panose="020B0606030504020204" pitchFamily="34" charset="0"/>
                <a:cs typeface="Open Sans" panose="020B0606030504020204" pitchFamily="34" charset="0"/>
              </a:rPr>
              <a:t>以上；平均分</a:t>
            </a:r>
            <a:r>
              <a:rPr lang="en-US" altLang="zh-CN" sz="1000" dirty="0" smtClean="0">
                <a:solidFill>
                  <a:srgbClr val="272E38"/>
                </a:solidFill>
                <a:ea typeface="Open Sans" panose="020B0606030504020204" pitchFamily="34" charset="0"/>
                <a:cs typeface="Open Sans" panose="020B0606030504020204" pitchFamily="34" charset="0"/>
              </a:rPr>
              <a:t>80-85</a:t>
            </a:r>
            <a:r>
              <a:rPr lang="zh-CN" altLang="en-US" sz="1000" dirty="0" smtClean="0">
                <a:solidFill>
                  <a:srgbClr val="272E38"/>
                </a:solidFill>
                <a:ea typeface="Open Sans" panose="020B0606030504020204" pitchFamily="34" charset="0"/>
                <a:cs typeface="Open Sans" panose="020B0606030504020204" pitchFamily="34" charset="0"/>
              </a:rPr>
              <a:t>；</a:t>
            </a:r>
            <a:endParaRPr lang="en-US" altLang="zh-CN" sz="1000" dirty="0" smtClean="0">
              <a:solidFill>
                <a:srgbClr val="272E38"/>
              </a:solidFill>
              <a:ea typeface="Open Sans" panose="020B0606030504020204" pitchFamily="34" charset="0"/>
              <a:cs typeface="Open Sans" panose="020B0606030504020204" pitchFamily="34" charset="0"/>
            </a:endParaRPr>
          </a:p>
          <a:p>
            <a:pPr defTabSz="685766"/>
            <a:r>
              <a:rPr lang="zh-CN" altLang="en-US" sz="1000" dirty="0">
                <a:solidFill>
                  <a:srgbClr val="272E38"/>
                </a:solidFill>
                <a:ea typeface="Open Sans" panose="020B0606030504020204" pitchFamily="34" charset="0"/>
                <a:cs typeface="Open Sans" panose="020B0606030504020204" pitchFamily="34" charset="0"/>
              </a:rPr>
              <a:t>平均</a:t>
            </a:r>
            <a:r>
              <a:rPr lang="zh-CN" altLang="en-US" sz="1000" dirty="0" smtClean="0">
                <a:solidFill>
                  <a:srgbClr val="272E38"/>
                </a:solidFill>
                <a:ea typeface="Open Sans" panose="020B0606030504020204" pitchFamily="34" charset="0"/>
                <a:cs typeface="Open Sans" panose="020B0606030504020204" pitchFamily="34" charset="0"/>
              </a:rPr>
              <a:t>分</a:t>
            </a:r>
            <a:r>
              <a:rPr lang="en-US" altLang="zh-CN" sz="1000" dirty="0" smtClean="0">
                <a:solidFill>
                  <a:srgbClr val="272E38"/>
                </a:solidFill>
                <a:ea typeface="Open Sans" panose="020B0606030504020204" pitchFamily="34" charset="0"/>
                <a:cs typeface="Open Sans" panose="020B0606030504020204" pitchFamily="34" charset="0"/>
              </a:rPr>
              <a:t>74-79</a:t>
            </a:r>
            <a:r>
              <a:rPr lang="zh-CN" altLang="en-US" sz="1000" dirty="0" smtClean="0">
                <a:solidFill>
                  <a:srgbClr val="272E38"/>
                </a:solidFill>
                <a:ea typeface="Open Sans" panose="020B0606030504020204" pitchFamily="34" charset="0"/>
                <a:cs typeface="Open Sans" panose="020B0606030504020204" pitchFamily="34" charset="0"/>
              </a:rPr>
              <a:t>；</a:t>
            </a:r>
            <a:endParaRPr lang="en-US" sz="1000" dirty="0">
              <a:solidFill>
                <a:srgbClr val="272E38"/>
              </a:solidFill>
              <a:ea typeface="Open Sans" panose="020B0606030504020204" pitchFamily="34" charset="0"/>
              <a:cs typeface="Open Sans" panose="020B0606030504020204" pitchFamily="34" charset="0"/>
            </a:endParaRPr>
          </a:p>
        </p:txBody>
      </p:sp>
      <p:sp>
        <p:nvSpPr>
          <p:cNvPr id="95" name="TextBox 94"/>
          <p:cNvSpPr txBox="1"/>
          <p:nvPr/>
        </p:nvSpPr>
        <p:spPr>
          <a:xfrm>
            <a:off x="6231640" y="1876075"/>
            <a:ext cx="1905325" cy="407802"/>
          </a:xfrm>
          <a:prstGeom prst="rect">
            <a:avLst/>
          </a:prstGeom>
          <a:noFill/>
        </p:spPr>
        <p:txBody>
          <a:bodyPr wrap="square" lIns="68577" tIns="34289" rIns="68577" bIns="34289" rtlCol="0">
            <a:spAutoFit/>
          </a:bodyPr>
          <a:lstStyle/>
          <a:p>
            <a:pPr defTabSz="685766"/>
            <a:r>
              <a:rPr lang="zh-CN" altLang="en-US" sz="1200" b="1" dirty="0">
                <a:solidFill>
                  <a:srgbClr val="272E38"/>
                </a:solidFill>
                <a:ea typeface="Open Sans" panose="020B0606030504020204" pitchFamily="34" charset="0"/>
                <a:cs typeface="Open Sans" panose="020B0606030504020204" pitchFamily="34" charset="0"/>
              </a:rPr>
              <a:t>信</a:t>
            </a:r>
            <a:r>
              <a:rPr lang="zh-CN" altLang="en-US" sz="1200" b="1" dirty="0" smtClean="0">
                <a:solidFill>
                  <a:srgbClr val="272E38"/>
                </a:solidFill>
                <a:ea typeface="Open Sans" panose="020B0606030504020204" pitchFamily="34" charset="0"/>
                <a:cs typeface="Open Sans" panose="020B0606030504020204" pitchFamily="34" charset="0"/>
              </a:rPr>
              <a:t>达博爱基金助困奖学金</a:t>
            </a:r>
            <a:endParaRPr lang="en-US" sz="1200" b="1" dirty="0">
              <a:solidFill>
                <a:srgbClr val="272E38"/>
              </a:solidFill>
              <a:ea typeface="Open Sans" panose="020B0606030504020204" pitchFamily="34" charset="0"/>
              <a:cs typeface="Open Sans" panose="020B0606030504020204" pitchFamily="34" charset="0"/>
            </a:endParaRPr>
          </a:p>
          <a:p>
            <a:pPr defTabSz="685766"/>
            <a:r>
              <a:rPr lang="zh-CN" altLang="en-US" sz="1000" dirty="0" smtClean="0">
                <a:solidFill>
                  <a:srgbClr val="272E38"/>
                </a:solidFill>
                <a:ea typeface="Open Sans" panose="020B0606030504020204" pitchFamily="34" charset="0"/>
                <a:cs typeface="Open Sans" panose="020B0606030504020204" pitchFamily="34" charset="0"/>
              </a:rPr>
              <a:t>专业前</a:t>
            </a:r>
            <a:r>
              <a:rPr lang="en-US" altLang="zh-CN" sz="1000" dirty="0" smtClean="0">
                <a:solidFill>
                  <a:srgbClr val="272E38"/>
                </a:solidFill>
                <a:ea typeface="Open Sans" panose="020B0606030504020204" pitchFamily="34" charset="0"/>
                <a:cs typeface="Open Sans" panose="020B0606030504020204" pitchFamily="34" charset="0"/>
              </a:rPr>
              <a:t>20%</a:t>
            </a:r>
            <a:endParaRPr lang="en-US" sz="1000" dirty="0">
              <a:solidFill>
                <a:srgbClr val="272E38"/>
              </a:solidFill>
              <a:ea typeface="Open Sans" panose="020B0606030504020204" pitchFamily="34" charset="0"/>
              <a:cs typeface="Open Sans" panose="020B0606030504020204" pitchFamily="34" charset="0"/>
            </a:endParaRPr>
          </a:p>
        </p:txBody>
      </p:sp>
      <p:sp>
        <p:nvSpPr>
          <p:cNvPr id="96" name="TextBox 95"/>
          <p:cNvSpPr txBox="1"/>
          <p:nvPr/>
        </p:nvSpPr>
        <p:spPr>
          <a:xfrm>
            <a:off x="5366039" y="3865498"/>
            <a:ext cx="295588" cy="253914"/>
          </a:xfrm>
          <a:prstGeom prst="rect">
            <a:avLst/>
          </a:prstGeom>
          <a:noFill/>
        </p:spPr>
        <p:txBody>
          <a:bodyPr wrap="none" lIns="68577" tIns="34289" rIns="68577" bIns="34289" rtlCol="0">
            <a:spAutoFit/>
          </a:bodyPr>
          <a:lstStyle/>
          <a:p>
            <a:pPr algn="ctr" defTabSz="685766"/>
            <a:r>
              <a:rPr lang="en-US" sz="1200" b="1" dirty="0" smtClean="0">
                <a:solidFill>
                  <a:srgbClr val="272E38"/>
                </a:solidFill>
                <a:ea typeface="Open Sans" panose="020B0606030504020204" pitchFamily="34" charset="0"/>
                <a:cs typeface="Open Sans" panose="020B0606030504020204" pitchFamily="34" charset="0"/>
              </a:rPr>
              <a:t>03</a:t>
            </a:r>
            <a:endParaRPr lang="en-US" sz="1200" b="1" dirty="0">
              <a:solidFill>
                <a:srgbClr val="272E38"/>
              </a:solidFill>
              <a:ea typeface="Open Sans" panose="020B0606030504020204" pitchFamily="34" charset="0"/>
              <a:cs typeface="Open Sans" panose="020B0606030504020204" pitchFamily="34" charset="0"/>
            </a:endParaRPr>
          </a:p>
        </p:txBody>
      </p:sp>
      <p:sp>
        <p:nvSpPr>
          <p:cNvPr id="97" name="TextBox 96"/>
          <p:cNvSpPr txBox="1"/>
          <p:nvPr/>
        </p:nvSpPr>
        <p:spPr>
          <a:xfrm>
            <a:off x="7249604" y="3865498"/>
            <a:ext cx="295588" cy="253914"/>
          </a:xfrm>
          <a:prstGeom prst="rect">
            <a:avLst/>
          </a:prstGeom>
          <a:noFill/>
        </p:spPr>
        <p:txBody>
          <a:bodyPr wrap="none" lIns="68577" tIns="34289" rIns="68577" bIns="34289" rtlCol="0">
            <a:spAutoFit/>
          </a:bodyPr>
          <a:lstStyle/>
          <a:p>
            <a:pPr algn="ctr" defTabSz="685766"/>
            <a:r>
              <a:rPr lang="en-US" sz="1200" b="1" dirty="0" smtClean="0">
                <a:solidFill>
                  <a:srgbClr val="272E38"/>
                </a:solidFill>
                <a:ea typeface="Open Sans" panose="020B0606030504020204" pitchFamily="34" charset="0"/>
                <a:cs typeface="Open Sans" panose="020B0606030504020204" pitchFamily="34" charset="0"/>
              </a:rPr>
              <a:t>04</a:t>
            </a:r>
            <a:endParaRPr lang="en-US" sz="1200" b="1" dirty="0">
              <a:solidFill>
                <a:srgbClr val="272E38"/>
              </a:solidFill>
              <a:ea typeface="Open Sans" panose="020B0606030504020204" pitchFamily="34" charset="0"/>
              <a:cs typeface="Open Sans" panose="020B0606030504020204" pitchFamily="34" charset="0"/>
            </a:endParaRPr>
          </a:p>
        </p:txBody>
      </p:sp>
      <p:sp>
        <p:nvSpPr>
          <p:cNvPr id="98" name="Oval 11"/>
          <p:cNvSpPr/>
          <p:nvPr/>
        </p:nvSpPr>
        <p:spPr>
          <a:xfrm>
            <a:off x="7333601" y="3669478"/>
            <a:ext cx="127591" cy="12759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Tree>
    <p:extLst>
      <p:ext uri="{BB962C8B-B14F-4D97-AF65-F5344CB8AC3E}">
        <p14:creationId xmlns:p14="http://schemas.microsoft.com/office/powerpoint/2010/main" xmlns="" val="26377428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31697"/>
          <a:stretch/>
        </p:blipFill>
        <p:spPr bwMode="auto">
          <a:xfrm>
            <a:off x="2" y="0"/>
            <a:ext cx="9144000" cy="5143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5" name="组合 4"/>
          <p:cNvGrpSpPr/>
          <p:nvPr/>
        </p:nvGrpSpPr>
        <p:grpSpPr>
          <a:xfrm>
            <a:off x="35496" y="1063228"/>
            <a:ext cx="3257489" cy="468000"/>
            <a:chOff x="0" y="1877070"/>
            <a:chExt cx="3257489" cy="468000"/>
          </a:xfrm>
          <a:solidFill>
            <a:srgbClr val="B32229"/>
          </a:solidFill>
        </p:grpSpPr>
        <p:sp>
          <p:nvSpPr>
            <p:cNvPr id="6" name="矩形 5"/>
            <p:cNvSpPr/>
            <p:nvPr/>
          </p:nvSpPr>
          <p:spPr>
            <a:xfrm>
              <a:off x="0" y="1877070"/>
              <a:ext cx="2792524" cy="46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伯藜助学金</a:t>
              </a:r>
              <a:endParaRPr lang="zh-CN" altLang="en-US" sz="2400" dirty="0"/>
            </a:p>
          </p:txBody>
        </p:sp>
        <p:sp>
          <p:nvSpPr>
            <p:cNvPr id="7" name="直角三角形 6"/>
            <p:cNvSpPr/>
            <p:nvPr/>
          </p:nvSpPr>
          <p:spPr>
            <a:xfrm>
              <a:off x="2789489" y="1877070"/>
              <a:ext cx="468000" cy="46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703541" y="1063228"/>
            <a:ext cx="3256089" cy="468000"/>
            <a:chOff x="-463565" y="1877070"/>
            <a:chExt cx="3256089" cy="468000"/>
          </a:xfrm>
          <a:solidFill>
            <a:srgbClr val="B32229"/>
          </a:solidFill>
        </p:grpSpPr>
        <p:sp>
          <p:nvSpPr>
            <p:cNvPr id="9" name="矩形 8"/>
            <p:cNvSpPr/>
            <p:nvPr/>
          </p:nvSpPr>
          <p:spPr>
            <a:xfrm>
              <a:off x="0" y="1877070"/>
              <a:ext cx="2792524" cy="46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费孝通奖学金</a:t>
              </a:r>
              <a:endParaRPr lang="zh-CN" altLang="en-US" sz="2400" dirty="0"/>
            </a:p>
          </p:txBody>
        </p:sp>
        <p:sp>
          <p:nvSpPr>
            <p:cNvPr id="10" name="直角三角形 9"/>
            <p:cNvSpPr/>
            <p:nvPr/>
          </p:nvSpPr>
          <p:spPr>
            <a:xfrm rot="16200000">
              <a:off x="-463565" y="1877070"/>
              <a:ext cx="468000" cy="46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4860032" y="1779662"/>
            <a:ext cx="3099598" cy="2308324"/>
          </a:xfrm>
          <a:prstGeom prst="rect">
            <a:avLst/>
          </a:prstGeom>
          <a:noFill/>
        </p:spPr>
        <p:txBody>
          <a:bodyPr wrap="square" rtlCol="0">
            <a:spAutoFit/>
          </a:bodyPr>
          <a:lstStyle/>
          <a:p>
            <a:r>
              <a:rPr lang="zh-CN" altLang="en-US" dirty="0" smtClean="0"/>
              <a:t>为了传扬和发展费老“爱国爱民爱集体”的精神，设立费孝通奖学金，意在坚持贯彻德智体美全面发展教育方针的同时，强调德育的重要性。道德是一种力量，是社会文明进步的动力，“国无德不兴，人无德不立”。</a:t>
            </a:r>
            <a:endParaRPr lang="zh-CN" altLang="en-US" dirty="0"/>
          </a:p>
        </p:txBody>
      </p:sp>
      <p:sp>
        <p:nvSpPr>
          <p:cNvPr id="12" name="文本框 11"/>
          <p:cNvSpPr txBox="1"/>
          <p:nvPr/>
        </p:nvSpPr>
        <p:spPr>
          <a:xfrm>
            <a:off x="107504" y="1779662"/>
            <a:ext cx="3096344" cy="2308324"/>
          </a:xfrm>
          <a:prstGeom prst="rect">
            <a:avLst/>
          </a:prstGeom>
          <a:noFill/>
        </p:spPr>
        <p:txBody>
          <a:bodyPr wrap="square" rtlCol="0">
            <a:spAutoFit/>
          </a:bodyPr>
          <a:lstStyle/>
          <a:p>
            <a:r>
              <a:rPr lang="zh-CN" altLang="en-US" dirty="0" smtClean="0"/>
              <a:t>“伯藜助学金”有“江苏陶欣伯助学基金会”在我校设立。“江苏陶欣伯助学基金会”由新加坡著名爱国企业家陶欣伯先生与</a:t>
            </a:r>
            <a:r>
              <a:rPr lang="en-US" altLang="zh-CN" dirty="0" smtClean="0"/>
              <a:t>2006</a:t>
            </a:r>
            <a:r>
              <a:rPr lang="zh-CN" altLang="en-US" dirty="0" smtClean="0"/>
              <a:t>年创立，旨在发展教育事业，资助贫困有志，奖励品学兼优，鼓励回乡创业，服务基层社会。</a:t>
            </a:r>
            <a:endParaRPr lang="zh-CN" altLang="en-US" dirty="0"/>
          </a:p>
        </p:txBody>
      </p:sp>
      <p:grpSp>
        <p:nvGrpSpPr>
          <p:cNvPr id="13" name="Group 3"/>
          <p:cNvGrpSpPr/>
          <p:nvPr/>
        </p:nvGrpSpPr>
        <p:grpSpPr>
          <a:xfrm rot="21388552" flipH="1">
            <a:off x="242579" y="27865"/>
            <a:ext cx="689534" cy="625672"/>
            <a:chOff x="7930034" y="1635267"/>
            <a:chExt cx="3330788" cy="3022303"/>
          </a:xfrm>
          <a:solidFill>
            <a:srgbClr val="01A89E"/>
          </a:solidFill>
        </p:grpSpPr>
        <p:sp>
          <p:nvSpPr>
            <p:cNvPr id="14"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5"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5"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6"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7"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8"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9"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40" name="Straight Connector 33"/>
            <p:cNvCxnSpPr>
              <a:stCxn id="16" idx="6"/>
              <a:endCxn id="17"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4"/>
            <p:cNvCxnSpPr>
              <a:stCxn id="17" idx="6"/>
              <a:endCxn id="18"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35"/>
            <p:cNvCxnSpPr>
              <a:stCxn id="18" idx="0"/>
              <a:endCxn id="32"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36"/>
            <p:cNvCxnSpPr>
              <a:stCxn id="32" idx="0"/>
              <a:endCxn id="31"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37"/>
            <p:cNvCxnSpPr>
              <a:stCxn id="31" idx="0"/>
              <a:endCxn id="30"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38"/>
            <p:cNvCxnSpPr>
              <a:stCxn id="30" idx="0"/>
              <a:endCxn id="29"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39"/>
            <p:cNvCxnSpPr>
              <a:stCxn id="29" idx="0"/>
              <a:endCxn id="27"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0"/>
            <p:cNvCxnSpPr>
              <a:stCxn id="27" idx="0"/>
              <a:endCxn id="28"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1"/>
            <p:cNvCxnSpPr>
              <a:stCxn id="28" idx="0"/>
              <a:endCxn id="25"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2"/>
            <p:cNvCxnSpPr>
              <a:stCxn id="25" idx="2"/>
              <a:endCxn id="26"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3"/>
            <p:cNvCxnSpPr>
              <a:stCxn id="26" idx="2"/>
              <a:endCxn id="22"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4"/>
            <p:cNvCxnSpPr>
              <a:stCxn id="22" idx="4"/>
              <a:endCxn id="23"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45"/>
            <p:cNvCxnSpPr>
              <a:stCxn id="23" idx="4"/>
              <a:endCxn id="24"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46"/>
            <p:cNvCxnSpPr>
              <a:stCxn id="24" idx="4"/>
              <a:endCxn id="21"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47"/>
            <p:cNvCxnSpPr>
              <a:stCxn id="21" idx="4"/>
              <a:endCxn id="20"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48"/>
            <p:cNvCxnSpPr>
              <a:stCxn id="20" idx="4"/>
              <a:endCxn id="19"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49"/>
            <p:cNvCxnSpPr>
              <a:stCxn id="19" idx="4"/>
              <a:endCxn id="16"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0"/>
            <p:cNvCxnSpPr>
              <a:stCxn id="16" idx="7"/>
              <a:endCxn id="38"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1"/>
            <p:cNvCxnSpPr>
              <a:stCxn id="38" idx="6"/>
              <a:endCxn id="18"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2"/>
            <p:cNvCxnSpPr>
              <a:stCxn id="38" idx="4"/>
              <a:endCxn id="17"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3"/>
            <p:cNvCxnSpPr>
              <a:stCxn id="38" idx="1"/>
              <a:endCxn id="19"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4"/>
            <p:cNvCxnSpPr>
              <a:stCxn id="19" idx="7"/>
              <a:endCxn id="35"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55"/>
            <p:cNvCxnSpPr>
              <a:stCxn id="35" idx="6"/>
              <a:endCxn id="31"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56"/>
            <p:cNvCxnSpPr>
              <a:stCxn id="32" idx="1"/>
              <a:endCxn id="35"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57"/>
            <p:cNvCxnSpPr>
              <a:stCxn id="38" idx="0"/>
              <a:endCxn id="31"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58"/>
            <p:cNvCxnSpPr>
              <a:stCxn id="31" idx="1"/>
              <a:endCxn id="39"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59"/>
            <p:cNvCxnSpPr>
              <a:stCxn id="20" idx="7"/>
              <a:endCxn id="39"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0"/>
            <p:cNvCxnSpPr>
              <a:stCxn id="39" idx="7"/>
              <a:endCxn id="34"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1"/>
            <p:cNvCxnSpPr>
              <a:stCxn id="30" idx="1"/>
              <a:endCxn id="34"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2"/>
            <p:cNvCxnSpPr>
              <a:stCxn id="35" idx="0"/>
              <a:endCxn id="39"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3"/>
            <p:cNvCxnSpPr>
              <a:stCxn id="39" idx="0"/>
              <a:endCxn id="21"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4"/>
            <p:cNvCxnSpPr>
              <a:stCxn id="21" idx="7"/>
              <a:endCxn id="33"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65"/>
            <p:cNvCxnSpPr>
              <a:stCxn id="33" idx="1"/>
              <a:endCxn id="24"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66"/>
            <p:cNvCxnSpPr>
              <a:stCxn id="24" idx="7"/>
              <a:endCxn id="37"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67"/>
            <p:cNvCxnSpPr>
              <a:stCxn id="33" idx="0"/>
              <a:endCxn id="37"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68"/>
            <p:cNvCxnSpPr>
              <a:stCxn id="34" idx="0"/>
              <a:endCxn id="33"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69"/>
            <p:cNvCxnSpPr>
              <a:stCxn id="33" idx="7"/>
              <a:endCxn id="27"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0"/>
            <p:cNvCxnSpPr>
              <a:stCxn id="27" idx="1"/>
              <a:endCxn id="37"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1"/>
            <p:cNvCxnSpPr>
              <a:stCxn id="37" idx="7"/>
              <a:endCxn id="28"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2"/>
            <p:cNvCxnSpPr>
              <a:stCxn id="37" idx="1"/>
              <a:endCxn id="36"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0" name="Straight Connector 73"/>
            <p:cNvCxnSpPr>
              <a:stCxn id="23" idx="7"/>
              <a:endCxn id="36"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1" name="Straight Connector 74"/>
            <p:cNvCxnSpPr>
              <a:stCxn id="36" idx="1"/>
              <a:endCxn id="22"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2" name="Straight Connector 75"/>
            <p:cNvCxnSpPr>
              <a:stCxn id="36" idx="0"/>
              <a:endCxn id="26"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3" name="Straight Connector 76"/>
            <p:cNvCxnSpPr>
              <a:stCxn id="36" idx="7"/>
              <a:endCxn id="25"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84" name="Straight Connector 77"/>
            <p:cNvCxnSpPr>
              <a:stCxn id="36" idx="6"/>
              <a:endCxn id="28"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5"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6" name="TextBox 7"/>
          <p:cNvSpPr txBox="1"/>
          <p:nvPr/>
        </p:nvSpPr>
        <p:spPr>
          <a:xfrm>
            <a:off x="937692" y="144686"/>
            <a:ext cx="3024335" cy="400110"/>
          </a:xfrm>
          <a:prstGeom prst="rect">
            <a:avLst/>
          </a:prstGeom>
          <a:noFill/>
        </p:spPr>
        <p:txBody>
          <a:bodyPr wrap="square" rtlCol="0">
            <a:spAutoFit/>
          </a:bodyPr>
          <a:lstStyle/>
          <a:p>
            <a:r>
              <a:rPr lang="zh-CN" altLang="en-US" sz="2000" b="1" dirty="0" smtClean="0">
                <a:solidFill>
                  <a:srgbClr val="2D221B"/>
                </a:solidFill>
                <a:latin typeface="微软雅黑" pitchFamily="34" charset="-122"/>
                <a:ea typeface="微软雅黑" pitchFamily="34" charset="-122"/>
                <a:cs typeface="Vrinda" panose="020B0502040204020203" pitchFamily="34" charset="0"/>
              </a:rPr>
              <a:t>社会奖助学金</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Tree>
    <p:extLst>
      <p:ext uri="{BB962C8B-B14F-4D97-AF65-F5344CB8AC3E}">
        <p14:creationId xmlns:p14="http://schemas.microsoft.com/office/powerpoint/2010/main" xmlns="" val="37892449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31697"/>
          <a:stretch/>
        </p:blipFill>
        <p:spPr bwMode="auto">
          <a:xfrm>
            <a:off x="0" y="-1"/>
            <a:ext cx="9144000" cy="5143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6" name="Group 3"/>
          <p:cNvGrpSpPr/>
          <p:nvPr/>
        </p:nvGrpSpPr>
        <p:grpSpPr>
          <a:xfrm rot="20818050">
            <a:off x="6083602" y="564065"/>
            <a:ext cx="2114802" cy="1918937"/>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 name="TextBox 7"/>
          <p:cNvSpPr txBox="1"/>
          <p:nvPr/>
        </p:nvSpPr>
        <p:spPr>
          <a:xfrm>
            <a:off x="1619672" y="2348175"/>
            <a:ext cx="5093219" cy="1015663"/>
          </a:xfrm>
          <a:prstGeom prst="rect">
            <a:avLst/>
          </a:prstGeom>
          <a:noFill/>
        </p:spPr>
        <p:txBody>
          <a:bodyPr wrap="square" rtlCol="0">
            <a:spAutoFit/>
          </a:bodyPr>
          <a:lstStyle/>
          <a:p>
            <a:pPr algn="ctr"/>
            <a:r>
              <a:rPr lang="en-US" altLang="zh-CN" sz="6000" b="1" dirty="0" smtClean="0">
                <a:solidFill>
                  <a:srgbClr val="2D221B"/>
                </a:solidFill>
                <a:latin typeface="微软雅黑" pitchFamily="34" charset="-122"/>
                <a:ea typeface="微软雅黑" pitchFamily="34" charset="-122"/>
                <a:cs typeface="Vrinda" panose="020B0502040204020203" pitchFamily="34" charset="0"/>
              </a:rPr>
              <a:t>THANK YOU</a:t>
            </a:r>
            <a:endParaRPr lang="en-US" altLang="zh-CN" sz="6000" b="1" dirty="0">
              <a:solidFill>
                <a:srgbClr val="2D221B"/>
              </a:solidFill>
              <a:latin typeface="微软雅黑" pitchFamily="34" charset="-122"/>
              <a:ea typeface="微软雅黑" pitchFamily="34" charset="-122"/>
              <a:cs typeface="Vrinda" panose="020B0502040204020203" pitchFamily="34" charset="0"/>
            </a:endParaRPr>
          </a:p>
        </p:txBody>
      </p:sp>
    </p:spTree>
    <p:extLst>
      <p:ext uri="{BB962C8B-B14F-4D97-AF65-F5344CB8AC3E}">
        <p14:creationId xmlns:p14="http://schemas.microsoft.com/office/powerpoint/2010/main" xmlns="" val="22268154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2168" t="-90" r="18952" b="2080"/>
          <a:stretch/>
        </p:blipFill>
        <p:spPr bwMode="auto">
          <a:xfrm rot="1815511">
            <a:off x="-931439" y="-2191531"/>
            <a:ext cx="10610830" cy="87482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2627784" y="1260981"/>
            <a:ext cx="4595513" cy="584775"/>
          </a:xfrm>
          <a:prstGeom prst="rect">
            <a:avLst/>
          </a:prstGeom>
          <a:noFill/>
        </p:spPr>
        <p:txBody>
          <a:bodyPr wrap="square" rtlCol="0">
            <a:spAutoFit/>
          </a:bodyPr>
          <a:lstStyle/>
          <a:p>
            <a:pPr algn="ctr"/>
            <a:r>
              <a:rPr lang="zh-CN" altLang="en-US" sz="3200" b="1" dirty="0">
                <a:solidFill>
                  <a:srgbClr val="2D221B"/>
                </a:solidFill>
                <a:latin typeface="微软雅黑" pitchFamily="34" charset="-122"/>
                <a:ea typeface="微软雅黑" pitchFamily="34" charset="-122"/>
                <a:cs typeface="Vrinda" panose="020B0502040204020203" pitchFamily="34" charset="0"/>
              </a:rPr>
              <a:t>弘志社</a:t>
            </a:r>
            <a:endParaRPr lang="en-US" altLang="zh-CN" sz="3200" b="1" dirty="0">
              <a:solidFill>
                <a:srgbClr val="2D221B"/>
              </a:solidFill>
              <a:latin typeface="微软雅黑" pitchFamily="34" charset="-122"/>
              <a:ea typeface="微软雅黑" pitchFamily="34" charset="-122"/>
              <a:cs typeface="Vrinda" panose="020B0502040204020203" pitchFamily="34" charset="0"/>
            </a:endParaRPr>
          </a:p>
        </p:txBody>
      </p:sp>
      <p:sp>
        <p:nvSpPr>
          <p:cNvPr id="15" name="TextBox 14"/>
          <p:cNvSpPr txBox="1"/>
          <p:nvPr/>
        </p:nvSpPr>
        <p:spPr>
          <a:xfrm>
            <a:off x="2632928" y="2139702"/>
            <a:ext cx="4590369" cy="1815882"/>
          </a:xfrm>
          <a:prstGeom prst="rect">
            <a:avLst/>
          </a:prstGeom>
          <a:noFill/>
        </p:spPr>
        <p:txBody>
          <a:bodyPr wrap="square" rtlCol="0">
            <a:spAutoFit/>
          </a:bodyPr>
          <a:lstStyle/>
          <a:p>
            <a:r>
              <a:rPr lang="zh-CN" altLang="zh-CN" sz="1400" dirty="0"/>
              <a:t>南京中医药大学信息技术学院弘志社成立于</a:t>
            </a:r>
            <a:r>
              <a:rPr lang="en-US" altLang="zh-CN" sz="1400" dirty="0"/>
              <a:t>2013</a:t>
            </a:r>
            <a:r>
              <a:rPr lang="zh-CN" altLang="zh-CN" sz="1400" dirty="0"/>
              <a:t>年，是由南京中医药大学信息技术学院全体国家助学金获得者自发组成的</a:t>
            </a:r>
            <a:r>
              <a:rPr lang="en-US" altLang="zh-CN" sz="1400" dirty="0"/>
              <a:t>,</a:t>
            </a:r>
            <a:r>
              <a:rPr lang="zh-CN" altLang="zh-CN" sz="1400" dirty="0"/>
              <a:t>由信息技术学院分团委直接指导的院级学生社团。社团现有社员</a:t>
            </a:r>
            <a:r>
              <a:rPr lang="en-US" altLang="zh-CN" sz="1400" dirty="0"/>
              <a:t>70</a:t>
            </a:r>
            <a:r>
              <a:rPr lang="zh-CN" altLang="zh-CN" sz="1400" dirty="0"/>
              <a:t>余人</a:t>
            </a:r>
            <a:r>
              <a:rPr lang="en-US" altLang="zh-CN" sz="1400" dirty="0"/>
              <a:t>.</a:t>
            </a:r>
            <a:r>
              <a:rPr lang="zh-CN" altLang="zh-CN" sz="1400" dirty="0"/>
              <a:t>社团以弘扬志愿，发扬风格，帮助他人，不求回报为宗旨，坚持锻炼自我，提高自身，服务他人的工作原则，发扬青年志愿者风格，利用业余时间、节假日开展青年志愿者活动，有组织、有计划地深入社区、贫困地区等，开展各种公益活动。</a:t>
            </a:r>
          </a:p>
        </p:txBody>
      </p:sp>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87624" y="108853"/>
            <a:ext cx="1577688" cy="1152128"/>
          </a:xfrm>
          <a:prstGeom prst="rect">
            <a:avLst/>
          </a:prstGeom>
        </p:spPr>
      </p:pic>
    </p:spTree>
    <p:extLst>
      <p:ext uri="{BB962C8B-B14F-4D97-AF65-F5344CB8AC3E}">
        <p14:creationId xmlns:p14="http://schemas.microsoft.com/office/powerpoint/2010/main" xmlns="" val="1254655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9455" t="38977" r="28052" b="3250"/>
          <a:stretch/>
        </p:blipFill>
        <p:spPr bwMode="auto">
          <a:xfrm flipH="1">
            <a:off x="-73398" y="-509588"/>
            <a:ext cx="9215438" cy="56530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TextBox 10"/>
          <p:cNvSpPr txBox="1"/>
          <p:nvPr/>
        </p:nvSpPr>
        <p:spPr>
          <a:xfrm rot="1626607" flipH="1">
            <a:off x="5276090" y="862677"/>
            <a:ext cx="2746036" cy="707886"/>
          </a:xfrm>
          <a:prstGeom prst="rect">
            <a:avLst/>
          </a:prstGeom>
          <a:noFill/>
        </p:spPr>
        <p:txBody>
          <a:bodyPr wrap="square" rtlCol="0">
            <a:spAutoFit/>
          </a:bodyPr>
          <a:lstStyle/>
          <a:p>
            <a:pPr algn="ctr"/>
            <a:r>
              <a:rPr lang="en-US" altLang="zh-CN" sz="4000" b="1" dirty="0" smtClean="0">
                <a:solidFill>
                  <a:srgbClr val="2D221B"/>
                </a:solidFill>
                <a:latin typeface="微软雅黑" pitchFamily="34" charset="-122"/>
                <a:ea typeface="微软雅黑" pitchFamily="34" charset="-122"/>
                <a:cs typeface="Vrinda" panose="020B0502040204020203" pitchFamily="34" charset="0"/>
              </a:rPr>
              <a:t>CONTENT</a:t>
            </a:r>
            <a:endParaRPr lang="en-US" altLang="zh-CN" sz="4000" b="1" dirty="0">
              <a:solidFill>
                <a:srgbClr val="2D221B"/>
              </a:solidFill>
              <a:latin typeface="微软雅黑" pitchFamily="34" charset="-122"/>
              <a:ea typeface="微软雅黑" pitchFamily="34" charset="-122"/>
              <a:cs typeface="Vrinda" panose="020B0502040204020203" pitchFamily="34" charset="0"/>
            </a:endParaRPr>
          </a:p>
        </p:txBody>
      </p:sp>
      <p:grpSp>
        <p:nvGrpSpPr>
          <p:cNvPr id="2" name="组合 1"/>
          <p:cNvGrpSpPr/>
          <p:nvPr/>
        </p:nvGrpSpPr>
        <p:grpSpPr>
          <a:xfrm>
            <a:off x="3664549" y="1275606"/>
            <a:ext cx="3859779" cy="2510157"/>
            <a:chOff x="4093354" y="1196963"/>
            <a:chExt cx="3859779" cy="2510157"/>
          </a:xfrm>
        </p:grpSpPr>
        <p:sp>
          <p:nvSpPr>
            <p:cNvPr id="8" name="TextBox 7"/>
            <p:cNvSpPr txBox="1"/>
            <p:nvPr/>
          </p:nvSpPr>
          <p:spPr>
            <a:xfrm rot="1626607" flipH="1">
              <a:off x="5002322" y="1896727"/>
              <a:ext cx="2950811" cy="400110"/>
            </a:xfrm>
            <a:prstGeom prst="rect">
              <a:avLst/>
            </a:prstGeom>
            <a:noFill/>
          </p:spPr>
          <p:txBody>
            <a:bodyPr wrap="square" rtlCol="0">
              <a:spAutoFit/>
            </a:bodyPr>
            <a:lstStyle/>
            <a:p>
              <a:r>
                <a:rPr lang="zh-CN" altLang="en-US" sz="2000" b="1" dirty="0" smtClean="0">
                  <a:solidFill>
                    <a:srgbClr val="2D221B"/>
                  </a:solidFill>
                  <a:latin typeface="微软雅黑" pitchFamily="34" charset="-122"/>
                  <a:ea typeface="微软雅黑" pitchFamily="34" charset="-122"/>
                  <a:cs typeface="Vrinda" panose="020B0502040204020203" pitchFamily="34" charset="0"/>
                </a:rPr>
                <a:t>国家奖助政策</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4" name="Freeform 56"/>
            <p:cNvSpPr>
              <a:spLocks noEditPoints="1"/>
            </p:cNvSpPr>
            <p:nvPr/>
          </p:nvSpPr>
          <p:spPr bwMode="auto">
            <a:xfrm rot="1603853">
              <a:off x="4871132" y="1196963"/>
              <a:ext cx="338981" cy="293597"/>
            </a:xfrm>
            <a:custGeom>
              <a:avLst/>
              <a:gdLst/>
              <a:ahLst/>
              <a:cxnLst>
                <a:cxn ang="0">
                  <a:pos x="67" y="63"/>
                </a:cxn>
                <a:cxn ang="0">
                  <a:pos x="0" y="57"/>
                </a:cxn>
                <a:cxn ang="0">
                  <a:pos x="7" y="0"/>
                </a:cxn>
                <a:cxn ang="0">
                  <a:pos x="73" y="6"/>
                </a:cxn>
                <a:cxn ang="0">
                  <a:pos x="15" y="7"/>
                </a:cxn>
                <a:cxn ang="0">
                  <a:pos x="8" y="4"/>
                </a:cxn>
                <a:cxn ang="0">
                  <a:pos x="5" y="12"/>
                </a:cxn>
                <a:cxn ang="0">
                  <a:pos x="13" y="14"/>
                </a:cxn>
                <a:cxn ang="0">
                  <a:pos x="15" y="7"/>
                </a:cxn>
                <a:cxn ang="0">
                  <a:pos x="13" y="19"/>
                </a:cxn>
                <a:cxn ang="0">
                  <a:pos x="5" y="21"/>
                </a:cxn>
                <a:cxn ang="0">
                  <a:pos x="8" y="29"/>
                </a:cxn>
                <a:cxn ang="0">
                  <a:pos x="15" y="26"/>
                </a:cxn>
                <a:cxn ang="0">
                  <a:pos x="15" y="36"/>
                </a:cxn>
                <a:cxn ang="0">
                  <a:pos x="8" y="34"/>
                </a:cxn>
                <a:cxn ang="0">
                  <a:pos x="5" y="41"/>
                </a:cxn>
                <a:cxn ang="0">
                  <a:pos x="13" y="43"/>
                </a:cxn>
                <a:cxn ang="0">
                  <a:pos x="15" y="36"/>
                </a:cxn>
                <a:cxn ang="0">
                  <a:pos x="13" y="48"/>
                </a:cxn>
                <a:cxn ang="0">
                  <a:pos x="5" y="51"/>
                </a:cxn>
                <a:cxn ang="0">
                  <a:pos x="8" y="58"/>
                </a:cxn>
                <a:cxn ang="0">
                  <a:pos x="15" y="55"/>
                </a:cxn>
                <a:cxn ang="0">
                  <a:pos x="54" y="7"/>
                </a:cxn>
                <a:cxn ang="0">
                  <a:pos x="22" y="4"/>
                </a:cxn>
                <a:cxn ang="0">
                  <a:pos x="20" y="26"/>
                </a:cxn>
                <a:cxn ang="0">
                  <a:pos x="51" y="29"/>
                </a:cxn>
                <a:cxn ang="0">
                  <a:pos x="54" y="7"/>
                </a:cxn>
                <a:cxn ang="0">
                  <a:pos x="51" y="34"/>
                </a:cxn>
                <a:cxn ang="0">
                  <a:pos x="20" y="36"/>
                </a:cxn>
                <a:cxn ang="0">
                  <a:pos x="22" y="58"/>
                </a:cxn>
                <a:cxn ang="0">
                  <a:pos x="54" y="55"/>
                </a:cxn>
                <a:cxn ang="0">
                  <a:pos x="68" y="7"/>
                </a:cxn>
                <a:cxn ang="0">
                  <a:pos x="61" y="4"/>
                </a:cxn>
                <a:cxn ang="0">
                  <a:pos x="59" y="12"/>
                </a:cxn>
                <a:cxn ang="0">
                  <a:pos x="66" y="14"/>
                </a:cxn>
                <a:cxn ang="0">
                  <a:pos x="68" y="7"/>
                </a:cxn>
                <a:cxn ang="0">
                  <a:pos x="66" y="19"/>
                </a:cxn>
                <a:cxn ang="0">
                  <a:pos x="59" y="21"/>
                </a:cxn>
                <a:cxn ang="0">
                  <a:pos x="61" y="29"/>
                </a:cxn>
                <a:cxn ang="0">
                  <a:pos x="68" y="26"/>
                </a:cxn>
                <a:cxn ang="0">
                  <a:pos x="68" y="36"/>
                </a:cxn>
                <a:cxn ang="0">
                  <a:pos x="61" y="34"/>
                </a:cxn>
                <a:cxn ang="0">
                  <a:pos x="59" y="41"/>
                </a:cxn>
                <a:cxn ang="0">
                  <a:pos x="66" y="43"/>
                </a:cxn>
                <a:cxn ang="0">
                  <a:pos x="68" y="36"/>
                </a:cxn>
                <a:cxn ang="0">
                  <a:pos x="66" y="48"/>
                </a:cxn>
                <a:cxn ang="0">
                  <a:pos x="59" y="51"/>
                </a:cxn>
                <a:cxn ang="0">
                  <a:pos x="61" y="58"/>
                </a:cxn>
                <a:cxn ang="0">
                  <a:pos x="68" y="55"/>
                </a:cxn>
              </a:cxnLst>
              <a:rect l="0" t="0" r="r" b="b"/>
              <a:pathLst>
                <a:path w="73" h="63">
                  <a:moveTo>
                    <a:pt x="73" y="57"/>
                  </a:moveTo>
                  <a:cubicBezTo>
                    <a:pt x="73" y="60"/>
                    <a:pt x="71" y="63"/>
                    <a:pt x="67" y="63"/>
                  </a:cubicBezTo>
                  <a:cubicBezTo>
                    <a:pt x="7" y="63"/>
                    <a:pt x="7" y="63"/>
                    <a:pt x="7" y="63"/>
                  </a:cubicBezTo>
                  <a:cubicBezTo>
                    <a:pt x="3" y="63"/>
                    <a:pt x="0" y="60"/>
                    <a:pt x="0" y="57"/>
                  </a:cubicBezTo>
                  <a:cubicBezTo>
                    <a:pt x="0" y="6"/>
                    <a:pt x="0" y="6"/>
                    <a:pt x="0" y="6"/>
                  </a:cubicBezTo>
                  <a:cubicBezTo>
                    <a:pt x="0" y="2"/>
                    <a:pt x="3" y="0"/>
                    <a:pt x="7" y="0"/>
                  </a:cubicBezTo>
                  <a:cubicBezTo>
                    <a:pt x="67" y="0"/>
                    <a:pt x="67" y="0"/>
                    <a:pt x="67" y="0"/>
                  </a:cubicBezTo>
                  <a:cubicBezTo>
                    <a:pt x="71" y="0"/>
                    <a:pt x="73" y="2"/>
                    <a:pt x="73" y="6"/>
                  </a:cubicBezTo>
                  <a:lnTo>
                    <a:pt x="73" y="57"/>
                  </a:lnTo>
                  <a:close/>
                  <a:moveTo>
                    <a:pt x="15" y="7"/>
                  </a:moveTo>
                  <a:cubicBezTo>
                    <a:pt x="15" y="6"/>
                    <a:pt x="14" y="4"/>
                    <a:pt x="13" y="4"/>
                  </a:cubicBezTo>
                  <a:cubicBezTo>
                    <a:pt x="8" y="4"/>
                    <a:pt x="8" y="4"/>
                    <a:pt x="8" y="4"/>
                  </a:cubicBezTo>
                  <a:cubicBezTo>
                    <a:pt x="6" y="4"/>
                    <a:pt x="5" y="6"/>
                    <a:pt x="5" y="7"/>
                  </a:cubicBezTo>
                  <a:cubicBezTo>
                    <a:pt x="5" y="12"/>
                    <a:pt x="5" y="12"/>
                    <a:pt x="5" y="12"/>
                  </a:cubicBezTo>
                  <a:cubicBezTo>
                    <a:pt x="5" y="13"/>
                    <a:pt x="6" y="14"/>
                    <a:pt x="8" y="14"/>
                  </a:cubicBezTo>
                  <a:cubicBezTo>
                    <a:pt x="13" y="14"/>
                    <a:pt x="13" y="14"/>
                    <a:pt x="13" y="14"/>
                  </a:cubicBezTo>
                  <a:cubicBezTo>
                    <a:pt x="14" y="14"/>
                    <a:pt x="15" y="13"/>
                    <a:pt x="15" y="12"/>
                  </a:cubicBezTo>
                  <a:lnTo>
                    <a:pt x="15" y="7"/>
                  </a:lnTo>
                  <a:close/>
                  <a:moveTo>
                    <a:pt x="15" y="21"/>
                  </a:moveTo>
                  <a:cubicBezTo>
                    <a:pt x="15" y="20"/>
                    <a:pt x="14" y="19"/>
                    <a:pt x="13" y="19"/>
                  </a:cubicBezTo>
                  <a:cubicBezTo>
                    <a:pt x="8" y="19"/>
                    <a:pt x="8" y="19"/>
                    <a:pt x="8" y="19"/>
                  </a:cubicBezTo>
                  <a:cubicBezTo>
                    <a:pt x="6" y="19"/>
                    <a:pt x="5" y="20"/>
                    <a:pt x="5" y="21"/>
                  </a:cubicBezTo>
                  <a:cubicBezTo>
                    <a:pt x="5" y="26"/>
                    <a:pt x="5" y="26"/>
                    <a:pt x="5" y="26"/>
                  </a:cubicBezTo>
                  <a:cubicBezTo>
                    <a:pt x="5" y="28"/>
                    <a:pt x="6" y="29"/>
                    <a:pt x="8" y="29"/>
                  </a:cubicBezTo>
                  <a:cubicBezTo>
                    <a:pt x="13" y="29"/>
                    <a:pt x="13" y="29"/>
                    <a:pt x="13" y="29"/>
                  </a:cubicBezTo>
                  <a:cubicBezTo>
                    <a:pt x="14" y="29"/>
                    <a:pt x="15" y="28"/>
                    <a:pt x="15" y="26"/>
                  </a:cubicBezTo>
                  <a:lnTo>
                    <a:pt x="15" y="21"/>
                  </a:lnTo>
                  <a:close/>
                  <a:moveTo>
                    <a:pt x="15" y="36"/>
                  </a:moveTo>
                  <a:cubicBezTo>
                    <a:pt x="15" y="35"/>
                    <a:pt x="14" y="34"/>
                    <a:pt x="13" y="34"/>
                  </a:cubicBezTo>
                  <a:cubicBezTo>
                    <a:pt x="8" y="34"/>
                    <a:pt x="8" y="34"/>
                    <a:pt x="8" y="34"/>
                  </a:cubicBezTo>
                  <a:cubicBezTo>
                    <a:pt x="6" y="34"/>
                    <a:pt x="5" y="35"/>
                    <a:pt x="5" y="36"/>
                  </a:cubicBezTo>
                  <a:cubicBezTo>
                    <a:pt x="5" y="41"/>
                    <a:pt x="5" y="41"/>
                    <a:pt x="5" y="41"/>
                  </a:cubicBezTo>
                  <a:cubicBezTo>
                    <a:pt x="5" y="42"/>
                    <a:pt x="6" y="43"/>
                    <a:pt x="8" y="43"/>
                  </a:cubicBezTo>
                  <a:cubicBezTo>
                    <a:pt x="13" y="43"/>
                    <a:pt x="13" y="43"/>
                    <a:pt x="13" y="43"/>
                  </a:cubicBezTo>
                  <a:cubicBezTo>
                    <a:pt x="14" y="43"/>
                    <a:pt x="15" y="42"/>
                    <a:pt x="15" y="41"/>
                  </a:cubicBezTo>
                  <a:lnTo>
                    <a:pt x="15" y="36"/>
                  </a:lnTo>
                  <a:close/>
                  <a:moveTo>
                    <a:pt x="15" y="51"/>
                  </a:moveTo>
                  <a:cubicBezTo>
                    <a:pt x="15" y="49"/>
                    <a:pt x="14" y="48"/>
                    <a:pt x="13" y="48"/>
                  </a:cubicBezTo>
                  <a:cubicBezTo>
                    <a:pt x="8" y="48"/>
                    <a:pt x="8" y="48"/>
                    <a:pt x="8" y="48"/>
                  </a:cubicBezTo>
                  <a:cubicBezTo>
                    <a:pt x="6" y="48"/>
                    <a:pt x="5" y="49"/>
                    <a:pt x="5" y="51"/>
                  </a:cubicBezTo>
                  <a:cubicBezTo>
                    <a:pt x="5" y="55"/>
                    <a:pt x="5" y="55"/>
                    <a:pt x="5" y="55"/>
                  </a:cubicBezTo>
                  <a:cubicBezTo>
                    <a:pt x="5" y="57"/>
                    <a:pt x="6" y="58"/>
                    <a:pt x="8" y="58"/>
                  </a:cubicBezTo>
                  <a:cubicBezTo>
                    <a:pt x="13" y="58"/>
                    <a:pt x="13" y="58"/>
                    <a:pt x="13" y="58"/>
                  </a:cubicBezTo>
                  <a:cubicBezTo>
                    <a:pt x="14" y="58"/>
                    <a:pt x="15" y="57"/>
                    <a:pt x="15" y="55"/>
                  </a:cubicBezTo>
                  <a:lnTo>
                    <a:pt x="15" y="51"/>
                  </a:lnTo>
                  <a:close/>
                  <a:moveTo>
                    <a:pt x="54" y="7"/>
                  </a:moveTo>
                  <a:cubicBezTo>
                    <a:pt x="54" y="6"/>
                    <a:pt x="53" y="4"/>
                    <a:pt x="51" y="4"/>
                  </a:cubicBezTo>
                  <a:cubicBezTo>
                    <a:pt x="22" y="4"/>
                    <a:pt x="22" y="4"/>
                    <a:pt x="22" y="4"/>
                  </a:cubicBezTo>
                  <a:cubicBezTo>
                    <a:pt x="21" y="4"/>
                    <a:pt x="20" y="6"/>
                    <a:pt x="20" y="7"/>
                  </a:cubicBezTo>
                  <a:cubicBezTo>
                    <a:pt x="20" y="26"/>
                    <a:pt x="20" y="26"/>
                    <a:pt x="20" y="26"/>
                  </a:cubicBezTo>
                  <a:cubicBezTo>
                    <a:pt x="20" y="28"/>
                    <a:pt x="21" y="29"/>
                    <a:pt x="22" y="29"/>
                  </a:cubicBezTo>
                  <a:cubicBezTo>
                    <a:pt x="51" y="29"/>
                    <a:pt x="51" y="29"/>
                    <a:pt x="51" y="29"/>
                  </a:cubicBezTo>
                  <a:cubicBezTo>
                    <a:pt x="53" y="29"/>
                    <a:pt x="54" y="28"/>
                    <a:pt x="54" y="26"/>
                  </a:cubicBezTo>
                  <a:lnTo>
                    <a:pt x="54" y="7"/>
                  </a:lnTo>
                  <a:close/>
                  <a:moveTo>
                    <a:pt x="54" y="36"/>
                  </a:moveTo>
                  <a:cubicBezTo>
                    <a:pt x="54" y="35"/>
                    <a:pt x="53" y="34"/>
                    <a:pt x="51" y="34"/>
                  </a:cubicBezTo>
                  <a:cubicBezTo>
                    <a:pt x="22" y="34"/>
                    <a:pt x="22" y="34"/>
                    <a:pt x="22" y="34"/>
                  </a:cubicBezTo>
                  <a:cubicBezTo>
                    <a:pt x="21" y="34"/>
                    <a:pt x="20" y="35"/>
                    <a:pt x="20" y="36"/>
                  </a:cubicBezTo>
                  <a:cubicBezTo>
                    <a:pt x="20" y="55"/>
                    <a:pt x="20" y="55"/>
                    <a:pt x="20" y="55"/>
                  </a:cubicBezTo>
                  <a:cubicBezTo>
                    <a:pt x="20" y="57"/>
                    <a:pt x="21" y="58"/>
                    <a:pt x="22" y="58"/>
                  </a:cubicBezTo>
                  <a:cubicBezTo>
                    <a:pt x="51" y="58"/>
                    <a:pt x="51" y="58"/>
                    <a:pt x="51" y="58"/>
                  </a:cubicBezTo>
                  <a:cubicBezTo>
                    <a:pt x="53" y="58"/>
                    <a:pt x="54" y="57"/>
                    <a:pt x="54" y="55"/>
                  </a:cubicBezTo>
                  <a:lnTo>
                    <a:pt x="54" y="36"/>
                  </a:lnTo>
                  <a:close/>
                  <a:moveTo>
                    <a:pt x="68" y="7"/>
                  </a:moveTo>
                  <a:cubicBezTo>
                    <a:pt x="68" y="6"/>
                    <a:pt x="67" y="4"/>
                    <a:pt x="66" y="4"/>
                  </a:cubicBezTo>
                  <a:cubicBezTo>
                    <a:pt x="61" y="4"/>
                    <a:pt x="61" y="4"/>
                    <a:pt x="61" y="4"/>
                  </a:cubicBezTo>
                  <a:cubicBezTo>
                    <a:pt x="60" y="4"/>
                    <a:pt x="59" y="6"/>
                    <a:pt x="59" y="7"/>
                  </a:cubicBezTo>
                  <a:cubicBezTo>
                    <a:pt x="59" y="12"/>
                    <a:pt x="59" y="12"/>
                    <a:pt x="59" y="12"/>
                  </a:cubicBezTo>
                  <a:cubicBezTo>
                    <a:pt x="59" y="13"/>
                    <a:pt x="60" y="14"/>
                    <a:pt x="61" y="14"/>
                  </a:cubicBezTo>
                  <a:cubicBezTo>
                    <a:pt x="66" y="14"/>
                    <a:pt x="66" y="14"/>
                    <a:pt x="66" y="14"/>
                  </a:cubicBezTo>
                  <a:cubicBezTo>
                    <a:pt x="67" y="14"/>
                    <a:pt x="68" y="13"/>
                    <a:pt x="68" y="12"/>
                  </a:cubicBezTo>
                  <a:lnTo>
                    <a:pt x="68" y="7"/>
                  </a:lnTo>
                  <a:close/>
                  <a:moveTo>
                    <a:pt x="68" y="21"/>
                  </a:moveTo>
                  <a:cubicBezTo>
                    <a:pt x="68" y="20"/>
                    <a:pt x="67" y="19"/>
                    <a:pt x="66" y="19"/>
                  </a:cubicBezTo>
                  <a:cubicBezTo>
                    <a:pt x="61" y="19"/>
                    <a:pt x="61" y="19"/>
                    <a:pt x="61" y="19"/>
                  </a:cubicBezTo>
                  <a:cubicBezTo>
                    <a:pt x="60" y="19"/>
                    <a:pt x="59" y="20"/>
                    <a:pt x="59" y="21"/>
                  </a:cubicBezTo>
                  <a:cubicBezTo>
                    <a:pt x="59" y="26"/>
                    <a:pt x="59" y="26"/>
                    <a:pt x="59" y="26"/>
                  </a:cubicBezTo>
                  <a:cubicBezTo>
                    <a:pt x="59" y="28"/>
                    <a:pt x="60" y="29"/>
                    <a:pt x="61" y="29"/>
                  </a:cubicBezTo>
                  <a:cubicBezTo>
                    <a:pt x="66" y="29"/>
                    <a:pt x="66" y="29"/>
                    <a:pt x="66" y="29"/>
                  </a:cubicBezTo>
                  <a:cubicBezTo>
                    <a:pt x="67" y="29"/>
                    <a:pt x="68" y="28"/>
                    <a:pt x="68" y="26"/>
                  </a:cubicBezTo>
                  <a:lnTo>
                    <a:pt x="68" y="21"/>
                  </a:lnTo>
                  <a:close/>
                  <a:moveTo>
                    <a:pt x="68" y="36"/>
                  </a:moveTo>
                  <a:cubicBezTo>
                    <a:pt x="68" y="35"/>
                    <a:pt x="67" y="34"/>
                    <a:pt x="66" y="34"/>
                  </a:cubicBezTo>
                  <a:cubicBezTo>
                    <a:pt x="61" y="34"/>
                    <a:pt x="61" y="34"/>
                    <a:pt x="61" y="34"/>
                  </a:cubicBezTo>
                  <a:cubicBezTo>
                    <a:pt x="60" y="34"/>
                    <a:pt x="59" y="35"/>
                    <a:pt x="59" y="36"/>
                  </a:cubicBezTo>
                  <a:cubicBezTo>
                    <a:pt x="59" y="41"/>
                    <a:pt x="59" y="41"/>
                    <a:pt x="59" y="41"/>
                  </a:cubicBezTo>
                  <a:cubicBezTo>
                    <a:pt x="59" y="42"/>
                    <a:pt x="60" y="43"/>
                    <a:pt x="61" y="43"/>
                  </a:cubicBezTo>
                  <a:cubicBezTo>
                    <a:pt x="66" y="43"/>
                    <a:pt x="66" y="43"/>
                    <a:pt x="66" y="43"/>
                  </a:cubicBezTo>
                  <a:cubicBezTo>
                    <a:pt x="67" y="43"/>
                    <a:pt x="68" y="42"/>
                    <a:pt x="68" y="41"/>
                  </a:cubicBezTo>
                  <a:lnTo>
                    <a:pt x="68" y="36"/>
                  </a:lnTo>
                  <a:close/>
                  <a:moveTo>
                    <a:pt x="68" y="51"/>
                  </a:moveTo>
                  <a:cubicBezTo>
                    <a:pt x="68" y="49"/>
                    <a:pt x="67" y="48"/>
                    <a:pt x="66" y="48"/>
                  </a:cubicBezTo>
                  <a:cubicBezTo>
                    <a:pt x="61" y="48"/>
                    <a:pt x="61" y="48"/>
                    <a:pt x="61" y="48"/>
                  </a:cubicBezTo>
                  <a:cubicBezTo>
                    <a:pt x="60" y="48"/>
                    <a:pt x="59" y="49"/>
                    <a:pt x="59" y="51"/>
                  </a:cubicBezTo>
                  <a:cubicBezTo>
                    <a:pt x="59" y="55"/>
                    <a:pt x="59" y="55"/>
                    <a:pt x="59" y="55"/>
                  </a:cubicBezTo>
                  <a:cubicBezTo>
                    <a:pt x="59" y="57"/>
                    <a:pt x="60" y="58"/>
                    <a:pt x="61" y="58"/>
                  </a:cubicBezTo>
                  <a:cubicBezTo>
                    <a:pt x="66" y="58"/>
                    <a:pt x="66" y="58"/>
                    <a:pt x="66" y="58"/>
                  </a:cubicBezTo>
                  <a:cubicBezTo>
                    <a:pt x="67" y="58"/>
                    <a:pt x="68" y="57"/>
                    <a:pt x="68" y="55"/>
                  </a:cubicBezTo>
                  <a:lnTo>
                    <a:pt x="68" y="51"/>
                  </a:lnTo>
                  <a:close/>
                </a:path>
              </a:pathLst>
            </a:custGeom>
            <a:solidFill>
              <a:schemeClr val="tx1">
                <a:lumMod val="85000"/>
                <a:lumOff val="15000"/>
              </a:schemeClr>
            </a:solidFill>
            <a:ln w="9525">
              <a:noFill/>
              <a:round/>
              <a:headEnd/>
              <a:tailEnd/>
            </a:ln>
          </p:spPr>
          <p:txBody>
            <a:bodyPr vert="horz" wrap="square" lIns="124358" tIns="62179" rIns="124358" bIns="62179" numCol="1" anchor="t" anchorCtr="0" compatLnSpc="1">
              <a:prstTxWarp prst="textNoShape">
                <a:avLst/>
              </a:prstTxWarp>
            </a:bodyPr>
            <a:lstStyle/>
            <a:p>
              <a:endParaRPr lang="en-US"/>
            </a:p>
          </p:txBody>
        </p:sp>
        <p:sp>
          <p:nvSpPr>
            <p:cNvPr id="5" name="Freeform 229"/>
            <p:cNvSpPr>
              <a:spLocks noEditPoints="1"/>
            </p:cNvSpPr>
            <p:nvPr/>
          </p:nvSpPr>
          <p:spPr bwMode="auto">
            <a:xfrm rot="1603853">
              <a:off x="4495634" y="1905979"/>
              <a:ext cx="317390" cy="319503"/>
            </a:xfrm>
            <a:custGeom>
              <a:avLst/>
              <a:gdLst/>
              <a:ahLst/>
              <a:cxnLst>
                <a:cxn ang="0">
                  <a:pos x="68" y="64"/>
                </a:cxn>
                <a:cxn ang="0">
                  <a:pos x="65" y="68"/>
                </a:cxn>
                <a:cxn ang="0">
                  <a:pos x="28" y="68"/>
                </a:cxn>
                <a:cxn ang="0">
                  <a:pos x="25" y="64"/>
                </a:cxn>
                <a:cxn ang="0">
                  <a:pos x="25" y="58"/>
                </a:cxn>
                <a:cxn ang="0">
                  <a:pos x="4" y="58"/>
                </a:cxn>
                <a:cxn ang="0">
                  <a:pos x="0" y="54"/>
                </a:cxn>
                <a:cxn ang="0">
                  <a:pos x="0" y="3"/>
                </a:cxn>
                <a:cxn ang="0">
                  <a:pos x="4" y="0"/>
                </a:cxn>
                <a:cxn ang="0">
                  <a:pos x="45" y="0"/>
                </a:cxn>
                <a:cxn ang="0">
                  <a:pos x="49" y="3"/>
                </a:cxn>
                <a:cxn ang="0">
                  <a:pos x="49" y="16"/>
                </a:cxn>
                <a:cxn ang="0">
                  <a:pos x="50" y="17"/>
                </a:cxn>
                <a:cxn ang="0">
                  <a:pos x="66" y="32"/>
                </a:cxn>
                <a:cxn ang="0">
                  <a:pos x="68" y="39"/>
                </a:cxn>
                <a:cxn ang="0">
                  <a:pos x="68" y="64"/>
                </a:cxn>
                <a:cxn ang="0">
                  <a:pos x="39" y="6"/>
                </a:cxn>
                <a:cxn ang="0">
                  <a:pos x="38" y="5"/>
                </a:cxn>
                <a:cxn ang="0">
                  <a:pos x="11" y="5"/>
                </a:cxn>
                <a:cxn ang="0">
                  <a:pos x="10" y="6"/>
                </a:cxn>
                <a:cxn ang="0">
                  <a:pos x="10" y="8"/>
                </a:cxn>
                <a:cxn ang="0">
                  <a:pos x="11" y="9"/>
                </a:cxn>
                <a:cxn ang="0">
                  <a:pos x="38" y="9"/>
                </a:cxn>
                <a:cxn ang="0">
                  <a:pos x="39" y="8"/>
                </a:cxn>
                <a:cxn ang="0">
                  <a:pos x="39" y="6"/>
                </a:cxn>
                <a:cxn ang="0">
                  <a:pos x="64" y="63"/>
                </a:cxn>
                <a:cxn ang="0">
                  <a:pos x="64" y="39"/>
                </a:cxn>
                <a:cxn ang="0">
                  <a:pos x="48" y="39"/>
                </a:cxn>
                <a:cxn ang="0">
                  <a:pos x="44" y="35"/>
                </a:cxn>
                <a:cxn ang="0">
                  <a:pos x="44" y="19"/>
                </a:cxn>
                <a:cxn ang="0">
                  <a:pos x="30" y="19"/>
                </a:cxn>
                <a:cxn ang="0">
                  <a:pos x="30" y="63"/>
                </a:cxn>
                <a:cxn ang="0">
                  <a:pos x="64" y="63"/>
                </a:cxn>
                <a:cxn ang="0">
                  <a:pos x="60" y="34"/>
                </a:cxn>
                <a:cxn ang="0">
                  <a:pos x="49" y="22"/>
                </a:cxn>
                <a:cxn ang="0">
                  <a:pos x="49" y="34"/>
                </a:cxn>
                <a:cxn ang="0">
                  <a:pos x="60" y="34"/>
                </a:cxn>
              </a:cxnLst>
              <a:rect l="0" t="0" r="r" b="b"/>
              <a:pathLst>
                <a:path w="68" h="68">
                  <a:moveTo>
                    <a:pt x="68" y="64"/>
                  </a:moveTo>
                  <a:cubicBezTo>
                    <a:pt x="68" y="66"/>
                    <a:pt x="67" y="68"/>
                    <a:pt x="65" y="68"/>
                  </a:cubicBezTo>
                  <a:cubicBezTo>
                    <a:pt x="28" y="68"/>
                    <a:pt x="28" y="68"/>
                    <a:pt x="28" y="68"/>
                  </a:cubicBezTo>
                  <a:cubicBezTo>
                    <a:pt x="26" y="68"/>
                    <a:pt x="25" y="66"/>
                    <a:pt x="25" y="64"/>
                  </a:cubicBezTo>
                  <a:cubicBezTo>
                    <a:pt x="25" y="58"/>
                    <a:pt x="25" y="58"/>
                    <a:pt x="25" y="58"/>
                  </a:cubicBezTo>
                  <a:cubicBezTo>
                    <a:pt x="4" y="58"/>
                    <a:pt x="4" y="58"/>
                    <a:pt x="4" y="58"/>
                  </a:cubicBezTo>
                  <a:cubicBezTo>
                    <a:pt x="2" y="58"/>
                    <a:pt x="0" y="56"/>
                    <a:pt x="0" y="54"/>
                  </a:cubicBezTo>
                  <a:cubicBezTo>
                    <a:pt x="0" y="3"/>
                    <a:pt x="0" y="3"/>
                    <a:pt x="0" y="3"/>
                  </a:cubicBezTo>
                  <a:cubicBezTo>
                    <a:pt x="0" y="1"/>
                    <a:pt x="2" y="0"/>
                    <a:pt x="4" y="0"/>
                  </a:cubicBezTo>
                  <a:cubicBezTo>
                    <a:pt x="45" y="0"/>
                    <a:pt x="45" y="0"/>
                    <a:pt x="45" y="0"/>
                  </a:cubicBezTo>
                  <a:cubicBezTo>
                    <a:pt x="47" y="0"/>
                    <a:pt x="49" y="1"/>
                    <a:pt x="49" y="3"/>
                  </a:cubicBezTo>
                  <a:cubicBezTo>
                    <a:pt x="49" y="16"/>
                    <a:pt x="49" y="16"/>
                    <a:pt x="49" y="16"/>
                  </a:cubicBezTo>
                  <a:cubicBezTo>
                    <a:pt x="50" y="16"/>
                    <a:pt x="50" y="16"/>
                    <a:pt x="50" y="17"/>
                  </a:cubicBezTo>
                  <a:cubicBezTo>
                    <a:pt x="66" y="32"/>
                    <a:pt x="66" y="32"/>
                    <a:pt x="66" y="32"/>
                  </a:cubicBezTo>
                  <a:cubicBezTo>
                    <a:pt x="67" y="34"/>
                    <a:pt x="68" y="37"/>
                    <a:pt x="68" y="39"/>
                  </a:cubicBezTo>
                  <a:lnTo>
                    <a:pt x="68" y="64"/>
                  </a:lnTo>
                  <a:close/>
                  <a:moveTo>
                    <a:pt x="39" y="6"/>
                  </a:moveTo>
                  <a:cubicBezTo>
                    <a:pt x="39" y="5"/>
                    <a:pt x="39" y="5"/>
                    <a:pt x="38" y="5"/>
                  </a:cubicBezTo>
                  <a:cubicBezTo>
                    <a:pt x="11" y="5"/>
                    <a:pt x="11" y="5"/>
                    <a:pt x="11" y="5"/>
                  </a:cubicBezTo>
                  <a:cubicBezTo>
                    <a:pt x="11" y="5"/>
                    <a:pt x="10" y="5"/>
                    <a:pt x="10" y="6"/>
                  </a:cubicBezTo>
                  <a:cubicBezTo>
                    <a:pt x="10" y="8"/>
                    <a:pt x="10" y="8"/>
                    <a:pt x="10" y="8"/>
                  </a:cubicBezTo>
                  <a:cubicBezTo>
                    <a:pt x="10" y="9"/>
                    <a:pt x="11" y="9"/>
                    <a:pt x="11" y="9"/>
                  </a:cubicBezTo>
                  <a:cubicBezTo>
                    <a:pt x="38" y="9"/>
                    <a:pt x="38" y="9"/>
                    <a:pt x="38" y="9"/>
                  </a:cubicBezTo>
                  <a:cubicBezTo>
                    <a:pt x="39" y="9"/>
                    <a:pt x="39" y="9"/>
                    <a:pt x="39" y="8"/>
                  </a:cubicBezTo>
                  <a:lnTo>
                    <a:pt x="39" y="6"/>
                  </a:lnTo>
                  <a:close/>
                  <a:moveTo>
                    <a:pt x="64" y="63"/>
                  </a:moveTo>
                  <a:cubicBezTo>
                    <a:pt x="64" y="39"/>
                    <a:pt x="64" y="39"/>
                    <a:pt x="64" y="39"/>
                  </a:cubicBezTo>
                  <a:cubicBezTo>
                    <a:pt x="48" y="39"/>
                    <a:pt x="48" y="39"/>
                    <a:pt x="48" y="39"/>
                  </a:cubicBezTo>
                  <a:cubicBezTo>
                    <a:pt x="46" y="39"/>
                    <a:pt x="44" y="37"/>
                    <a:pt x="44" y="35"/>
                  </a:cubicBezTo>
                  <a:cubicBezTo>
                    <a:pt x="44" y="19"/>
                    <a:pt x="44" y="19"/>
                    <a:pt x="44" y="19"/>
                  </a:cubicBezTo>
                  <a:cubicBezTo>
                    <a:pt x="30" y="19"/>
                    <a:pt x="30" y="19"/>
                    <a:pt x="30" y="19"/>
                  </a:cubicBezTo>
                  <a:cubicBezTo>
                    <a:pt x="30" y="63"/>
                    <a:pt x="30" y="63"/>
                    <a:pt x="30" y="63"/>
                  </a:cubicBezTo>
                  <a:lnTo>
                    <a:pt x="64" y="63"/>
                  </a:lnTo>
                  <a:close/>
                  <a:moveTo>
                    <a:pt x="60" y="34"/>
                  </a:moveTo>
                  <a:cubicBezTo>
                    <a:pt x="49" y="22"/>
                    <a:pt x="49" y="22"/>
                    <a:pt x="49" y="22"/>
                  </a:cubicBezTo>
                  <a:cubicBezTo>
                    <a:pt x="49" y="34"/>
                    <a:pt x="49" y="34"/>
                    <a:pt x="49" y="34"/>
                  </a:cubicBezTo>
                  <a:lnTo>
                    <a:pt x="60" y="34"/>
                  </a:lnTo>
                  <a:close/>
                </a:path>
              </a:pathLst>
            </a:custGeom>
            <a:solidFill>
              <a:schemeClr val="tx1">
                <a:lumMod val="85000"/>
                <a:lumOff val="15000"/>
              </a:schemeClr>
            </a:solidFill>
            <a:ln w="9525">
              <a:noFill/>
              <a:round/>
              <a:headEnd/>
              <a:tailEnd/>
            </a:ln>
          </p:spPr>
          <p:txBody>
            <a:bodyPr vert="horz" wrap="square" lIns="124358" tIns="62179" rIns="124358" bIns="62179" numCol="1" anchor="t" anchorCtr="0" compatLnSpc="1">
              <a:prstTxWarp prst="textNoShape">
                <a:avLst/>
              </a:prstTxWarp>
            </a:bodyPr>
            <a:lstStyle/>
            <a:p>
              <a:endParaRPr lang="en-US"/>
            </a:p>
          </p:txBody>
        </p:sp>
        <p:sp>
          <p:nvSpPr>
            <p:cNvPr id="6" name="Freeform 88"/>
            <p:cNvSpPr>
              <a:spLocks noEditPoints="1"/>
            </p:cNvSpPr>
            <p:nvPr/>
          </p:nvSpPr>
          <p:spPr bwMode="auto">
            <a:xfrm rot="1603853">
              <a:off x="4093354" y="2700866"/>
              <a:ext cx="324000" cy="252000"/>
            </a:xfrm>
            <a:custGeom>
              <a:avLst/>
              <a:gdLst/>
              <a:ahLst/>
              <a:cxnLst>
                <a:cxn ang="0">
                  <a:pos x="68" y="8"/>
                </a:cxn>
                <a:cxn ang="0">
                  <a:pos x="67" y="9"/>
                </a:cxn>
                <a:cxn ang="0">
                  <a:pos x="2" y="9"/>
                </a:cxn>
                <a:cxn ang="0">
                  <a:pos x="0" y="8"/>
                </a:cxn>
                <a:cxn ang="0">
                  <a:pos x="0" y="1"/>
                </a:cxn>
                <a:cxn ang="0">
                  <a:pos x="2" y="0"/>
                </a:cxn>
                <a:cxn ang="0">
                  <a:pos x="67" y="0"/>
                </a:cxn>
                <a:cxn ang="0">
                  <a:pos x="68" y="1"/>
                </a:cxn>
                <a:cxn ang="0">
                  <a:pos x="68" y="8"/>
                </a:cxn>
                <a:cxn ang="0">
                  <a:pos x="68" y="52"/>
                </a:cxn>
                <a:cxn ang="0">
                  <a:pos x="67" y="53"/>
                </a:cxn>
                <a:cxn ang="0">
                  <a:pos x="2" y="53"/>
                </a:cxn>
                <a:cxn ang="0">
                  <a:pos x="0" y="52"/>
                </a:cxn>
                <a:cxn ang="0">
                  <a:pos x="0" y="44"/>
                </a:cxn>
                <a:cxn ang="0">
                  <a:pos x="2" y="43"/>
                </a:cxn>
                <a:cxn ang="0">
                  <a:pos x="67" y="43"/>
                </a:cxn>
                <a:cxn ang="0">
                  <a:pos x="68" y="44"/>
                </a:cxn>
                <a:cxn ang="0">
                  <a:pos x="68" y="52"/>
                </a:cxn>
                <a:cxn ang="0">
                  <a:pos x="15" y="37"/>
                </a:cxn>
                <a:cxn ang="0">
                  <a:pos x="14" y="38"/>
                </a:cxn>
                <a:cxn ang="0">
                  <a:pos x="13" y="38"/>
                </a:cxn>
                <a:cxn ang="0">
                  <a:pos x="2" y="27"/>
                </a:cxn>
                <a:cxn ang="0">
                  <a:pos x="2" y="26"/>
                </a:cxn>
                <a:cxn ang="0">
                  <a:pos x="2" y="25"/>
                </a:cxn>
                <a:cxn ang="0">
                  <a:pos x="13" y="14"/>
                </a:cxn>
                <a:cxn ang="0">
                  <a:pos x="14" y="14"/>
                </a:cxn>
                <a:cxn ang="0">
                  <a:pos x="15" y="15"/>
                </a:cxn>
                <a:cxn ang="0">
                  <a:pos x="15" y="37"/>
                </a:cxn>
                <a:cxn ang="0">
                  <a:pos x="68" y="23"/>
                </a:cxn>
                <a:cxn ang="0">
                  <a:pos x="67" y="24"/>
                </a:cxn>
                <a:cxn ang="0">
                  <a:pos x="26" y="24"/>
                </a:cxn>
                <a:cxn ang="0">
                  <a:pos x="25" y="23"/>
                </a:cxn>
                <a:cxn ang="0">
                  <a:pos x="25" y="15"/>
                </a:cxn>
                <a:cxn ang="0">
                  <a:pos x="26" y="14"/>
                </a:cxn>
                <a:cxn ang="0">
                  <a:pos x="67" y="14"/>
                </a:cxn>
                <a:cxn ang="0">
                  <a:pos x="68" y="15"/>
                </a:cxn>
                <a:cxn ang="0">
                  <a:pos x="68" y="23"/>
                </a:cxn>
                <a:cxn ang="0">
                  <a:pos x="68" y="37"/>
                </a:cxn>
                <a:cxn ang="0">
                  <a:pos x="67" y="38"/>
                </a:cxn>
                <a:cxn ang="0">
                  <a:pos x="26" y="38"/>
                </a:cxn>
                <a:cxn ang="0">
                  <a:pos x="25" y="37"/>
                </a:cxn>
                <a:cxn ang="0">
                  <a:pos x="25" y="30"/>
                </a:cxn>
                <a:cxn ang="0">
                  <a:pos x="26" y="29"/>
                </a:cxn>
                <a:cxn ang="0">
                  <a:pos x="67" y="29"/>
                </a:cxn>
                <a:cxn ang="0">
                  <a:pos x="68" y="30"/>
                </a:cxn>
                <a:cxn ang="0">
                  <a:pos x="68" y="37"/>
                </a:cxn>
              </a:cxnLst>
              <a:rect l="0" t="0" r="r" b="b"/>
              <a:pathLst>
                <a:path w="68" h="53">
                  <a:moveTo>
                    <a:pt x="68" y="8"/>
                  </a:moveTo>
                  <a:cubicBezTo>
                    <a:pt x="68" y="9"/>
                    <a:pt x="68" y="9"/>
                    <a:pt x="67" y="9"/>
                  </a:cubicBezTo>
                  <a:cubicBezTo>
                    <a:pt x="2" y="9"/>
                    <a:pt x="2" y="9"/>
                    <a:pt x="2" y="9"/>
                  </a:cubicBezTo>
                  <a:cubicBezTo>
                    <a:pt x="1" y="9"/>
                    <a:pt x="0" y="9"/>
                    <a:pt x="0" y="8"/>
                  </a:cubicBezTo>
                  <a:cubicBezTo>
                    <a:pt x="0" y="1"/>
                    <a:pt x="0" y="1"/>
                    <a:pt x="0" y="1"/>
                  </a:cubicBezTo>
                  <a:cubicBezTo>
                    <a:pt x="0" y="0"/>
                    <a:pt x="1" y="0"/>
                    <a:pt x="2" y="0"/>
                  </a:cubicBezTo>
                  <a:cubicBezTo>
                    <a:pt x="67" y="0"/>
                    <a:pt x="67" y="0"/>
                    <a:pt x="67" y="0"/>
                  </a:cubicBezTo>
                  <a:cubicBezTo>
                    <a:pt x="68" y="0"/>
                    <a:pt x="68" y="0"/>
                    <a:pt x="68" y="1"/>
                  </a:cubicBezTo>
                  <a:lnTo>
                    <a:pt x="68" y="8"/>
                  </a:lnTo>
                  <a:close/>
                  <a:moveTo>
                    <a:pt x="68" y="52"/>
                  </a:moveTo>
                  <a:cubicBezTo>
                    <a:pt x="68" y="52"/>
                    <a:pt x="68" y="53"/>
                    <a:pt x="67" y="53"/>
                  </a:cubicBezTo>
                  <a:cubicBezTo>
                    <a:pt x="2" y="53"/>
                    <a:pt x="2" y="53"/>
                    <a:pt x="2" y="53"/>
                  </a:cubicBezTo>
                  <a:cubicBezTo>
                    <a:pt x="1" y="53"/>
                    <a:pt x="0" y="52"/>
                    <a:pt x="0" y="52"/>
                  </a:cubicBezTo>
                  <a:cubicBezTo>
                    <a:pt x="0" y="44"/>
                    <a:pt x="0" y="44"/>
                    <a:pt x="0" y="44"/>
                  </a:cubicBezTo>
                  <a:cubicBezTo>
                    <a:pt x="0" y="44"/>
                    <a:pt x="1" y="43"/>
                    <a:pt x="2" y="43"/>
                  </a:cubicBezTo>
                  <a:cubicBezTo>
                    <a:pt x="67" y="43"/>
                    <a:pt x="67" y="43"/>
                    <a:pt x="67" y="43"/>
                  </a:cubicBezTo>
                  <a:cubicBezTo>
                    <a:pt x="68" y="43"/>
                    <a:pt x="68" y="44"/>
                    <a:pt x="68" y="44"/>
                  </a:cubicBezTo>
                  <a:lnTo>
                    <a:pt x="68" y="52"/>
                  </a:lnTo>
                  <a:close/>
                  <a:moveTo>
                    <a:pt x="15" y="37"/>
                  </a:moveTo>
                  <a:cubicBezTo>
                    <a:pt x="15" y="38"/>
                    <a:pt x="14" y="38"/>
                    <a:pt x="14" y="38"/>
                  </a:cubicBezTo>
                  <a:cubicBezTo>
                    <a:pt x="13" y="38"/>
                    <a:pt x="13" y="38"/>
                    <a:pt x="13" y="38"/>
                  </a:cubicBezTo>
                  <a:cubicBezTo>
                    <a:pt x="2" y="27"/>
                    <a:pt x="2" y="27"/>
                    <a:pt x="2" y="27"/>
                  </a:cubicBezTo>
                  <a:cubicBezTo>
                    <a:pt x="2" y="27"/>
                    <a:pt x="2" y="27"/>
                    <a:pt x="2" y="26"/>
                  </a:cubicBezTo>
                  <a:cubicBezTo>
                    <a:pt x="2" y="26"/>
                    <a:pt x="2" y="26"/>
                    <a:pt x="2" y="25"/>
                  </a:cubicBezTo>
                  <a:cubicBezTo>
                    <a:pt x="13" y="14"/>
                    <a:pt x="13" y="14"/>
                    <a:pt x="13" y="14"/>
                  </a:cubicBezTo>
                  <a:cubicBezTo>
                    <a:pt x="13" y="14"/>
                    <a:pt x="13" y="14"/>
                    <a:pt x="14" y="14"/>
                  </a:cubicBezTo>
                  <a:cubicBezTo>
                    <a:pt x="14" y="14"/>
                    <a:pt x="15" y="15"/>
                    <a:pt x="15" y="15"/>
                  </a:cubicBezTo>
                  <a:lnTo>
                    <a:pt x="15" y="37"/>
                  </a:lnTo>
                  <a:close/>
                  <a:moveTo>
                    <a:pt x="68" y="23"/>
                  </a:moveTo>
                  <a:cubicBezTo>
                    <a:pt x="68" y="23"/>
                    <a:pt x="68" y="24"/>
                    <a:pt x="67" y="24"/>
                  </a:cubicBezTo>
                  <a:cubicBezTo>
                    <a:pt x="26" y="24"/>
                    <a:pt x="26" y="24"/>
                    <a:pt x="26" y="24"/>
                  </a:cubicBezTo>
                  <a:cubicBezTo>
                    <a:pt x="25" y="24"/>
                    <a:pt x="25" y="23"/>
                    <a:pt x="25" y="23"/>
                  </a:cubicBezTo>
                  <a:cubicBezTo>
                    <a:pt x="25" y="15"/>
                    <a:pt x="25" y="15"/>
                    <a:pt x="25" y="15"/>
                  </a:cubicBezTo>
                  <a:cubicBezTo>
                    <a:pt x="25" y="15"/>
                    <a:pt x="25" y="14"/>
                    <a:pt x="26" y="14"/>
                  </a:cubicBezTo>
                  <a:cubicBezTo>
                    <a:pt x="67" y="14"/>
                    <a:pt x="67" y="14"/>
                    <a:pt x="67" y="14"/>
                  </a:cubicBezTo>
                  <a:cubicBezTo>
                    <a:pt x="68" y="14"/>
                    <a:pt x="68" y="15"/>
                    <a:pt x="68" y="15"/>
                  </a:cubicBezTo>
                  <a:lnTo>
                    <a:pt x="68" y="23"/>
                  </a:lnTo>
                  <a:close/>
                  <a:moveTo>
                    <a:pt x="68" y="37"/>
                  </a:moveTo>
                  <a:cubicBezTo>
                    <a:pt x="68" y="38"/>
                    <a:pt x="68" y="38"/>
                    <a:pt x="67" y="38"/>
                  </a:cubicBezTo>
                  <a:cubicBezTo>
                    <a:pt x="26" y="38"/>
                    <a:pt x="26" y="38"/>
                    <a:pt x="26" y="38"/>
                  </a:cubicBezTo>
                  <a:cubicBezTo>
                    <a:pt x="25" y="38"/>
                    <a:pt x="25" y="38"/>
                    <a:pt x="25" y="37"/>
                  </a:cubicBezTo>
                  <a:cubicBezTo>
                    <a:pt x="25" y="30"/>
                    <a:pt x="25" y="30"/>
                    <a:pt x="25" y="30"/>
                  </a:cubicBezTo>
                  <a:cubicBezTo>
                    <a:pt x="25" y="29"/>
                    <a:pt x="25" y="29"/>
                    <a:pt x="26" y="29"/>
                  </a:cubicBezTo>
                  <a:cubicBezTo>
                    <a:pt x="67" y="29"/>
                    <a:pt x="67" y="29"/>
                    <a:pt x="67" y="29"/>
                  </a:cubicBezTo>
                  <a:cubicBezTo>
                    <a:pt x="68" y="29"/>
                    <a:pt x="68" y="29"/>
                    <a:pt x="68" y="30"/>
                  </a:cubicBezTo>
                  <a:lnTo>
                    <a:pt x="68" y="37"/>
                  </a:lnTo>
                  <a:close/>
                </a:path>
              </a:pathLst>
            </a:custGeom>
            <a:solidFill>
              <a:schemeClr val="tx1">
                <a:lumMod val="85000"/>
                <a:lumOff val="15000"/>
              </a:schemeClr>
            </a:solidFill>
            <a:ln w="9525">
              <a:noFill/>
              <a:round/>
              <a:headEnd/>
              <a:tailEnd/>
            </a:ln>
          </p:spPr>
          <p:txBody>
            <a:bodyPr vert="horz" wrap="square" lIns="124358" tIns="62179" rIns="124358" bIns="62179" numCol="1" anchor="t" anchorCtr="0" compatLnSpc="1">
              <a:prstTxWarp prst="textNoShape">
                <a:avLst/>
              </a:prstTxWarp>
            </a:bodyPr>
            <a:lstStyle/>
            <a:p>
              <a:endParaRPr lang="en-US"/>
            </a:p>
          </p:txBody>
        </p:sp>
        <p:sp>
          <p:nvSpPr>
            <p:cNvPr id="12" name="TextBox 11"/>
            <p:cNvSpPr txBox="1"/>
            <p:nvPr/>
          </p:nvSpPr>
          <p:spPr>
            <a:xfrm rot="1626607" flipH="1">
              <a:off x="4616918" y="2640276"/>
              <a:ext cx="2966506" cy="400110"/>
            </a:xfrm>
            <a:prstGeom prst="rect">
              <a:avLst/>
            </a:prstGeom>
            <a:noFill/>
          </p:spPr>
          <p:txBody>
            <a:bodyPr wrap="square" rtlCol="0">
              <a:spAutoFit/>
            </a:bodyPr>
            <a:lstStyle/>
            <a:p>
              <a:r>
                <a:rPr lang="zh-CN" altLang="en-US" sz="2000" b="1" dirty="0" smtClean="0">
                  <a:solidFill>
                    <a:srgbClr val="2D221B"/>
                  </a:solidFill>
                  <a:latin typeface="微软雅黑" pitchFamily="34" charset="-122"/>
                  <a:ea typeface="微软雅黑" pitchFamily="34" charset="-122"/>
                  <a:cs typeface="Vrinda" panose="020B0502040204020203" pitchFamily="34" charset="0"/>
                </a:rPr>
                <a:t>学校奖助政策</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13" name="TextBox 12"/>
            <p:cNvSpPr txBox="1"/>
            <p:nvPr/>
          </p:nvSpPr>
          <p:spPr>
            <a:xfrm rot="1626607" flipH="1">
              <a:off x="4212147" y="3307010"/>
              <a:ext cx="2746036" cy="400110"/>
            </a:xfrm>
            <a:prstGeom prst="rect">
              <a:avLst/>
            </a:prstGeom>
            <a:noFill/>
          </p:spPr>
          <p:txBody>
            <a:bodyPr wrap="square" rtlCol="0">
              <a:spAutoFit/>
            </a:bodyPr>
            <a:lstStyle/>
            <a:p>
              <a:r>
                <a:rPr lang="zh-CN" altLang="en-US" sz="2000" b="1" dirty="0" smtClean="0">
                  <a:solidFill>
                    <a:srgbClr val="2D221B"/>
                  </a:solidFill>
                  <a:latin typeface="微软雅黑" pitchFamily="34" charset="-122"/>
                  <a:ea typeface="微软雅黑" pitchFamily="34" charset="-122"/>
                  <a:cs typeface="Vrinda" panose="020B0502040204020203" pitchFamily="34" charset="0"/>
                </a:rPr>
                <a:t>社会奖助政策</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grpSp>
    </p:spTree>
    <p:extLst>
      <p:ext uri="{BB962C8B-B14F-4D97-AF65-F5344CB8AC3E}">
        <p14:creationId xmlns:p14="http://schemas.microsoft.com/office/powerpoint/2010/main" xmlns="" val="31734675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31697"/>
          <a:stretch/>
        </p:blipFill>
        <p:spPr bwMode="auto">
          <a:xfrm>
            <a:off x="0" y="-1"/>
            <a:ext cx="9144000" cy="5143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zh-CN" altLang="en-US" sz="2000" b="1" dirty="0">
                <a:solidFill>
                  <a:srgbClr val="2D221B"/>
                </a:solidFill>
                <a:latin typeface="微软雅黑" pitchFamily="34" charset="-122"/>
                <a:ea typeface="微软雅黑" pitchFamily="34" charset="-122"/>
                <a:cs typeface="Vrinda" panose="020B0502040204020203" pitchFamily="34" charset="0"/>
              </a:rPr>
              <a:t>奖</a:t>
            </a:r>
            <a:r>
              <a:rPr lang="zh-CN" altLang="en-US" sz="2000" b="1" dirty="0" smtClean="0">
                <a:solidFill>
                  <a:srgbClr val="2D221B"/>
                </a:solidFill>
                <a:latin typeface="微软雅黑" pitchFamily="34" charset="-122"/>
                <a:ea typeface="微软雅黑" pitchFamily="34" charset="-122"/>
                <a:cs typeface="Vrinda" panose="020B0502040204020203" pitchFamily="34" charset="0"/>
              </a:rPr>
              <a:t>助学金评选一览表</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graphicFrame>
        <p:nvGraphicFramePr>
          <p:cNvPr id="2" name="表格 1"/>
          <p:cNvGraphicFramePr>
            <a:graphicFrameLocks noGrp="1"/>
          </p:cNvGraphicFramePr>
          <p:nvPr>
            <p:extLst>
              <p:ext uri="{D42A27DB-BD31-4B8C-83A1-F6EECF244321}">
                <p14:modId xmlns:p14="http://schemas.microsoft.com/office/powerpoint/2010/main" xmlns="" val="21668848"/>
              </p:ext>
            </p:extLst>
          </p:nvPr>
        </p:nvGraphicFramePr>
        <p:xfrm>
          <a:off x="1691680" y="987574"/>
          <a:ext cx="6120680" cy="2592289"/>
        </p:xfrm>
        <a:graphic>
          <a:graphicData uri="http://schemas.openxmlformats.org/drawingml/2006/table">
            <a:tbl>
              <a:tblPr firstRow="1" bandRow="1">
                <a:tableStyleId>{F5AB1C69-6EDB-4FF4-983F-18BD219EF322}</a:tableStyleId>
              </a:tblPr>
              <a:tblGrid>
                <a:gridCol w="796672">
                  <a:extLst>
                    <a:ext uri="{9D8B030D-6E8A-4147-A177-3AD203B41FA5}">
                      <a16:colId xmlns:a16="http://schemas.microsoft.com/office/drawing/2014/main" xmlns="" val="2904184009"/>
                    </a:ext>
                  </a:extLst>
                </a:gridCol>
                <a:gridCol w="2700389">
                  <a:extLst>
                    <a:ext uri="{9D8B030D-6E8A-4147-A177-3AD203B41FA5}">
                      <a16:colId xmlns:a16="http://schemas.microsoft.com/office/drawing/2014/main" xmlns="" val="808143113"/>
                    </a:ext>
                  </a:extLst>
                </a:gridCol>
                <a:gridCol w="1438335">
                  <a:extLst>
                    <a:ext uri="{9D8B030D-6E8A-4147-A177-3AD203B41FA5}">
                      <a16:colId xmlns:a16="http://schemas.microsoft.com/office/drawing/2014/main" xmlns="" val="216506906"/>
                    </a:ext>
                  </a:extLst>
                </a:gridCol>
                <a:gridCol w="1185284">
                  <a:extLst>
                    <a:ext uri="{9D8B030D-6E8A-4147-A177-3AD203B41FA5}">
                      <a16:colId xmlns:a16="http://schemas.microsoft.com/office/drawing/2014/main" xmlns="" val="4052651269"/>
                    </a:ext>
                  </a:extLst>
                </a:gridCol>
              </a:tblGrid>
              <a:tr h="370327">
                <a:tc>
                  <a:txBody>
                    <a:bodyPr/>
                    <a:lstStyle/>
                    <a:p>
                      <a:r>
                        <a:rPr lang="zh-CN" altLang="en-US" dirty="0" smtClean="0"/>
                        <a:t>序号</a:t>
                      </a:r>
                      <a:endParaRPr lang="zh-CN" altLang="en-US" dirty="0"/>
                    </a:p>
                  </a:txBody>
                  <a:tcPr/>
                </a:tc>
                <a:tc>
                  <a:txBody>
                    <a:bodyPr/>
                    <a:lstStyle/>
                    <a:p>
                      <a:r>
                        <a:rPr lang="zh-CN" altLang="en-US" dirty="0" smtClean="0"/>
                        <a:t>奖助学金名称</a:t>
                      </a:r>
                      <a:endParaRPr lang="zh-CN" altLang="en-US" dirty="0"/>
                    </a:p>
                  </a:txBody>
                  <a:tcPr/>
                </a:tc>
                <a:tc>
                  <a:txBody>
                    <a:bodyPr/>
                    <a:lstStyle/>
                    <a:p>
                      <a:r>
                        <a:rPr lang="zh-CN" altLang="en-US" dirty="0" smtClean="0"/>
                        <a:t>评选时间</a:t>
                      </a:r>
                      <a:endParaRPr lang="zh-CN" altLang="en-US" dirty="0"/>
                    </a:p>
                  </a:txBody>
                  <a:tcPr/>
                </a:tc>
                <a:tc>
                  <a:txBody>
                    <a:bodyPr/>
                    <a:lstStyle/>
                    <a:p>
                      <a:r>
                        <a:rPr lang="zh-CN" altLang="en-US" dirty="0" smtClean="0"/>
                        <a:t>奖助额度</a:t>
                      </a:r>
                      <a:endParaRPr lang="zh-CN" altLang="en-US" dirty="0"/>
                    </a:p>
                  </a:txBody>
                  <a:tcPr/>
                </a:tc>
                <a:extLst>
                  <a:ext uri="{0D108BD9-81ED-4DB2-BD59-A6C34878D82A}">
                    <a16:rowId xmlns:a16="http://schemas.microsoft.com/office/drawing/2014/main" xmlns="" val="1374888324"/>
                  </a:ext>
                </a:extLst>
              </a:tr>
              <a:tr h="370327">
                <a:tc>
                  <a:txBody>
                    <a:bodyPr/>
                    <a:lstStyle/>
                    <a:p>
                      <a:r>
                        <a:rPr lang="en-US" altLang="zh-CN" dirty="0" smtClean="0"/>
                        <a:t>01</a:t>
                      </a:r>
                      <a:endParaRPr lang="zh-CN" altLang="en-US" dirty="0"/>
                    </a:p>
                  </a:txBody>
                  <a:tcPr/>
                </a:tc>
                <a:tc>
                  <a:txBody>
                    <a:bodyPr/>
                    <a:lstStyle/>
                    <a:p>
                      <a:r>
                        <a:rPr lang="zh-CN" altLang="en-US" dirty="0" smtClean="0"/>
                        <a:t>唐仲英德育奖学金</a:t>
                      </a:r>
                      <a:endParaRPr lang="zh-CN" altLang="en-US" dirty="0"/>
                    </a:p>
                  </a:txBody>
                  <a:tcPr/>
                </a:tc>
                <a:tc>
                  <a:txBody>
                    <a:bodyPr/>
                    <a:lstStyle/>
                    <a:p>
                      <a:r>
                        <a:rPr lang="zh-CN" altLang="en-US" dirty="0" smtClean="0"/>
                        <a:t>每年</a:t>
                      </a:r>
                      <a:r>
                        <a:rPr lang="en-US" altLang="zh-CN" dirty="0" smtClean="0"/>
                        <a:t>3</a:t>
                      </a:r>
                      <a:r>
                        <a:rPr lang="zh-CN" altLang="en-US" dirty="0" smtClean="0"/>
                        <a:t>月份</a:t>
                      </a:r>
                      <a:endParaRPr lang="zh-CN" altLang="en-US" dirty="0"/>
                    </a:p>
                  </a:txBody>
                  <a:tcPr/>
                </a:tc>
                <a:tc>
                  <a:txBody>
                    <a:bodyPr/>
                    <a:lstStyle/>
                    <a:p>
                      <a:r>
                        <a:rPr lang="en-US" altLang="zh-CN" dirty="0" smtClean="0"/>
                        <a:t>4000</a:t>
                      </a:r>
                      <a:endParaRPr lang="zh-CN" altLang="en-US" dirty="0"/>
                    </a:p>
                  </a:txBody>
                  <a:tcPr/>
                </a:tc>
                <a:extLst>
                  <a:ext uri="{0D108BD9-81ED-4DB2-BD59-A6C34878D82A}">
                    <a16:rowId xmlns:a16="http://schemas.microsoft.com/office/drawing/2014/main" xmlns="" val="2099408369"/>
                  </a:ext>
                </a:extLst>
              </a:tr>
              <a:tr h="370327">
                <a:tc>
                  <a:txBody>
                    <a:bodyPr/>
                    <a:lstStyle/>
                    <a:p>
                      <a:r>
                        <a:rPr lang="en-US" altLang="zh-CN" dirty="0" smtClean="0"/>
                        <a:t>02</a:t>
                      </a:r>
                      <a:endParaRPr lang="zh-CN" altLang="en-US" dirty="0"/>
                    </a:p>
                  </a:txBody>
                  <a:tcPr/>
                </a:tc>
                <a:tc>
                  <a:txBody>
                    <a:bodyPr/>
                    <a:lstStyle/>
                    <a:p>
                      <a:r>
                        <a:rPr lang="zh-CN" altLang="en-US" dirty="0" smtClean="0"/>
                        <a:t>朱敬文奖助学金</a:t>
                      </a:r>
                      <a:endParaRPr lang="zh-CN" altLang="en-US" dirty="0"/>
                    </a:p>
                  </a:txBody>
                  <a:tcPr/>
                </a:tc>
                <a:tc>
                  <a:txBody>
                    <a:bodyPr/>
                    <a:lstStyle/>
                    <a:p>
                      <a:r>
                        <a:rPr lang="zh-CN" altLang="en-US" dirty="0" smtClean="0"/>
                        <a:t>每年</a:t>
                      </a:r>
                      <a:r>
                        <a:rPr lang="en-US" altLang="zh-CN" dirty="0" smtClean="0"/>
                        <a:t>3</a:t>
                      </a:r>
                      <a:r>
                        <a:rPr lang="zh-CN" altLang="en-US" dirty="0" smtClean="0"/>
                        <a:t>月份</a:t>
                      </a:r>
                      <a:endParaRPr lang="zh-CN" altLang="en-US" dirty="0"/>
                    </a:p>
                  </a:txBody>
                  <a:tcPr/>
                </a:tc>
                <a:tc>
                  <a:txBody>
                    <a:bodyPr/>
                    <a:lstStyle/>
                    <a:p>
                      <a:r>
                        <a:rPr lang="en-US" altLang="zh-CN" dirty="0" smtClean="0"/>
                        <a:t>5000,2000</a:t>
                      </a:r>
                      <a:endParaRPr lang="zh-CN" altLang="en-US" dirty="0"/>
                    </a:p>
                  </a:txBody>
                  <a:tcPr/>
                </a:tc>
                <a:extLst>
                  <a:ext uri="{0D108BD9-81ED-4DB2-BD59-A6C34878D82A}">
                    <a16:rowId xmlns:a16="http://schemas.microsoft.com/office/drawing/2014/main" xmlns="" val="2478159183"/>
                  </a:ext>
                </a:extLst>
              </a:tr>
              <a:tr h="370327">
                <a:tc>
                  <a:txBody>
                    <a:bodyPr/>
                    <a:lstStyle/>
                    <a:p>
                      <a:r>
                        <a:rPr lang="en-US" altLang="zh-CN" dirty="0" smtClean="0"/>
                        <a:t>03</a:t>
                      </a:r>
                      <a:endParaRPr lang="zh-CN" altLang="en-US" dirty="0"/>
                    </a:p>
                  </a:txBody>
                  <a:tcPr/>
                </a:tc>
                <a:tc>
                  <a:txBody>
                    <a:bodyPr/>
                    <a:lstStyle/>
                    <a:p>
                      <a:r>
                        <a:rPr lang="zh-CN" altLang="en-US" dirty="0" smtClean="0"/>
                        <a:t>信达博爱基金助困奖学金</a:t>
                      </a:r>
                      <a:endParaRPr lang="zh-CN" altLang="en-US" dirty="0"/>
                    </a:p>
                  </a:txBody>
                  <a:tcPr/>
                </a:tc>
                <a:tc>
                  <a:txBody>
                    <a:bodyPr/>
                    <a:lstStyle/>
                    <a:p>
                      <a:r>
                        <a:rPr lang="zh-CN" altLang="en-US" dirty="0" smtClean="0"/>
                        <a:t>每年</a:t>
                      </a:r>
                      <a:r>
                        <a:rPr lang="en-US" altLang="zh-CN" dirty="0" smtClean="0"/>
                        <a:t>3</a:t>
                      </a:r>
                      <a:r>
                        <a:rPr lang="zh-CN" altLang="en-US" dirty="0" smtClean="0"/>
                        <a:t>月份</a:t>
                      </a:r>
                      <a:endParaRPr lang="zh-CN" altLang="en-US" dirty="0"/>
                    </a:p>
                  </a:txBody>
                  <a:tcPr/>
                </a:tc>
                <a:tc>
                  <a:txBody>
                    <a:bodyPr/>
                    <a:lstStyle/>
                    <a:p>
                      <a:r>
                        <a:rPr lang="en-US" altLang="zh-CN" dirty="0" smtClean="0"/>
                        <a:t>5800</a:t>
                      </a:r>
                      <a:endParaRPr lang="zh-CN" altLang="en-US" dirty="0"/>
                    </a:p>
                  </a:txBody>
                  <a:tcPr/>
                </a:tc>
                <a:extLst>
                  <a:ext uri="{0D108BD9-81ED-4DB2-BD59-A6C34878D82A}">
                    <a16:rowId xmlns:a16="http://schemas.microsoft.com/office/drawing/2014/main" xmlns="" val="1968444694"/>
                  </a:ext>
                </a:extLst>
              </a:tr>
              <a:tr h="370327">
                <a:tc>
                  <a:txBody>
                    <a:bodyPr/>
                    <a:lstStyle/>
                    <a:p>
                      <a:r>
                        <a:rPr lang="en-US" altLang="zh-CN" dirty="0" smtClean="0"/>
                        <a:t>04</a:t>
                      </a:r>
                      <a:endParaRPr lang="zh-CN" altLang="en-US" dirty="0"/>
                    </a:p>
                  </a:txBody>
                  <a:tcPr/>
                </a:tc>
                <a:tc>
                  <a:txBody>
                    <a:bodyPr/>
                    <a:lstStyle/>
                    <a:p>
                      <a:r>
                        <a:rPr lang="zh-CN" altLang="en-US" dirty="0" smtClean="0"/>
                        <a:t>何崇本助贫奖学金</a:t>
                      </a:r>
                      <a:endParaRPr lang="zh-CN" altLang="en-US" dirty="0"/>
                    </a:p>
                  </a:txBody>
                  <a:tcPr/>
                </a:tc>
                <a:tc>
                  <a:txBody>
                    <a:bodyPr/>
                    <a:lstStyle/>
                    <a:p>
                      <a:r>
                        <a:rPr lang="zh-CN" altLang="en-US" dirty="0" smtClean="0"/>
                        <a:t>每年</a:t>
                      </a:r>
                      <a:r>
                        <a:rPr lang="en-US" altLang="zh-CN" dirty="0" smtClean="0"/>
                        <a:t>4</a:t>
                      </a:r>
                      <a:r>
                        <a:rPr lang="zh-CN" altLang="en-US" dirty="0" smtClean="0"/>
                        <a:t>月份</a:t>
                      </a:r>
                      <a:endParaRPr lang="zh-CN" altLang="en-US" dirty="0"/>
                    </a:p>
                  </a:txBody>
                  <a:tcPr/>
                </a:tc>
                <a:tc>
                  <a:txBody>
                    <a:bodyPr/>
                    <a:lstStyle/>
                    <a:p>
                      <a:r>
                        <a:rPr lang="en-US" altLang="zh-CN" dirty="0" smtClean="0"/>
                        <a:t>4500</a:t>
                      </a:r>
                      <a:endParaRPr lang="zh-CN" altLang="en-US" dirty="0"/>
                    </a:p>
                  </a:txBody>
                  <a:tcPr/>
                </a:tc>
                <a:extLst>
                  <a:ext uri="{0D108BD9-81ED-4DB2-BD59-A6C34878D82A}">
                    <a16:rowId xmlns:a16="http://schemas.microsoft.com/office/drawing/2014/main" xmlns="" val="939442720"/>
                  </a:ext>
                </a:extLst>
              </a:tr>
              <a:tr h="370327">
                <a:tc>
                  <a:txBody>
                    <a:bodyPr/>
                    <a:lstStyle/>
                    <a:p>
                      <a:r>
                        <a:rPr lang="en-US" altLang="zh-CN" dirty="0" smtClean="0"/>
                        <a:t>05</a:t>
                      </a:r>
                      <a:endParaRPr lang="zh-CN" altLang="en-US" dirty="0"/>
                    </a:p>
                  </a:txBody>
                  <a:tcPr/>
                </a:tc>
                <a:tc>
                  <a:txBody>
                    <a:bodyPr/>
                    <a:lstStyle/>
                    <a:p>
                      <a:r>
                        <a:rPr lang="zh-CN" altLang="en-US" dirty="0" smtClean="0"/>
                        <a:t>优秀新生奖学金</a:t>
                      </a:r>
                      <a:endParaRPr lang="zh-CN" altLang="en-US" dirty="0"/>
                    </a:p>
                  </a:txBody>
                  <a:tcPr/>
                </a:tc>
                <a:tc>
                  <a:txBody>
                    <a:bodyPr/>
                    <a:lstStyle/>
                    <a:p>
                      <a:r>
                        <a:rPr lang="zh-CN" altLang="en-US" dirty="0" smtClean="0"/>
                        <a:t>每年</a:t>
                      </a:r>
                      <a:r>
                        <a:rPr lang="en-US" altLang="zh-CN" dirty="0" smtClean="0"/>
                        <a:t>9</a:t>
                      </a:r>
                      <a:r>
                        <a:rPr lang="zh-CN" altLang="en-US" dirty="0" smtClean="0"/>
                        <a:t>月份</a:t>
                      </a:r>
                      <a:endParaRPr lang="zh-CN" altLang="en-US" dirty="0"/>
                    </a:p>
                  </a:txBody>
                  <a:tcPr/>
                </a:tc>
                <a:tc>
                  <a:txBody>
                    <a:bodyPr/>
                    <a:lstStyle/>
                    <a:p>
                      <a:r>
                        <a:rPr lang="en-US" altLang="zh-CN" dirty="0" smtClean="0"/>
                        <a:t>30000</a:t>
                      </a:r>
                      <a:endParaRPr lang="zh-CN" altLang="en-US" dirty="0"/>
                    </a:p>
                  </a:txBody>
                  <a:tcPr/>
                </a:tc>
                <a:extLst>
                  <a:ext uri="{0D108BD9-81ED-4DB2-BD59-A6C34878D82A}">
                    <a16:rowId xmlns:a16="http://schemas.microsoft.com/office/drawing/2014/main" xmlns="" val="1867897238"/>
                  </a:ext>
                </a:extLst>
              </a:tr>
              <a:tr h="370327">
                <a:tc>
                  <a:txBody>
                    <a:bodyPr/>
                    <a:lstStyle/>
                    <a:p>
                      <a:r>
                        <a:rPr lang="en-US" altLang="zh-CN" dirty="0" smtClean="0"/>
                        <a:t>06</a:t>
                      </a:r>
                      <a:endParaRPr lang="zh-CN" altLang="en-US" dirty="0"/>
                    </a:p>
                  </a:txBody>
                  <a:tcPr/>
                </a:tc>
                <a:tc>
                  <a:txBody>
                    <a:bodyPr/>
                    <a:lstStyle/>
                    <a:p>
                      <a:r>
                        <a:rPr lang="zh-CN" altLang="en-US" dirty="0" smtClean="0"/>
                        <a:t>伯藜助学金</a:t>
                      </a:r>
                      <a:endParaRPr lang="zh-CN" altLang="en-US" dirty="0"/>
                    </a:p>
                  </a:txBody>
                  <a:tcPr/>
                </a:tc>
                <a:tc>
                  <a:txBody>
                    <a:bodyPr/>
                    <a:lstStyle/>
                    <a:p>
                      <a:r>
                        <a:rPr lang="zh-CN" altLang="en-US" dirty="0" smtClean="0"/>
                        <a:t>每年</a:t>
                      </a:r>
                      <a:r>
                        <a:rPr lang="en-US" altLang="zh-CN" dirty="0" smtClean="0"/>
                        <a:t>9</a:t>
                      </a:r>
                      <a:r>
                        <a:rPr lang="zh-CN" altLang="en-US" dirty="0" smtClean="0"/>
                        <a:t>月份</a:t>
                      </a:r>
                      <a:endParaRPr lang="zh-CN" altLang="en-US" dirty="0"/>
                    </a:p>
                  </a:txBody>
                  <a:tcPr/>
                </a:tc>
                <a:tc>
                  <a:txBody>
                    <a:bodyPr/>
                    <a:lstStyle/>
                    <a:p>
                      <a:r>
                        <a:rPr lang="en-US" altLang="zh-CN" dirty="0" smtClean="0"/>
                        <a:t>5000</a:t>
                      </a:r>
                      <a:endParaRPr lang="zh-CN" altLang="en-US" dirty="0"/>
                    </a:p>
                  </a:txBody>
                  <a:tcPr/>
                </a:tc>
                <a:extLst>
                  <a:ext uri="{0D108BD9-81ED-4DB2-BD59-A6C34878D82A}">
                    <a16:rowId xmlns:a16="http://schemas.microsoft.com/office/drawing/2014/main" xmlns="" val="2312907851"/>
                  </a:ext>
                </a:extLst>
              </a:tr>
            </a:tbl>
          </a:graphicData>
        </a:graphic>
      </p:graphicFrame>
    </p:spTree>
    <p:extLst>
      <p:ext uri="{BB962C8B-B14F-4D97-AF65-F5344CB8AC3E}">
        <p14:creationId xmlns:p14="http://schemas.microsoft.com/office/powerpoint/2010/main" xmlns="" val="676164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31697"/>
          <a:stretch/>
        </p:blipFill>
        <p:spPr bwMode="auto">
          <a:xfrm>
            <a:off x="0" y="-1"/>
            <a:ext cx="9144000" cy="5143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79" name="内容占位符 78"/>
          <p:cNvGraphicFramePr>
            <a:graphicFrameLocks noGrp="1"/>
          </p:cNvGraphicFramePr>
          <p:nvPr>
            <p:ph idx="1"/>
            <p:extLst>
              <p:ext uri="{D42A27DB-BD31-4B8C-83A1-F6EECF244321}">
                <p14:modId xmlns:p14="http://schemas.microsoft.com/office/powerpoint/2010/main" xmlns="" val="529194475"/>
              </p:ext>
            </p:extLst>
          </p:nvPr>
        </p:nvGraphicFramePr>
        <p:xfrm>
          <a:off x="1763688" y="1236430"/>
          <a:ext cx="5718943" cy="2595880"/>
        </p:xfrm>
        <a:graphic>
          <a:graphicData uri="http://schemas.openxmlformats.org/drawingml/2006/table">
            <a:tbl>
              <a:tblPr firstRow="1" bandRow="1">
                <a:tableStyleId>{F5AB1C69-6EDB-4FF4-983F-18BD219EF322}</a:tableStyleId>
              </a:tblPr>
              <a:tblGrid>
                <a:gridCol w="674493">
                  <a:extLst>
                    <a:ext uri="{9D8B030D-6E8A-4147-A177-3AD203B41FA5}">
                      <a16:colId xmlns:a16="http://schemas.microsoft.com/office/drawing/2014/main" xmlns="" val="649947629"/>
                    </a:ext>
                  </a:extLst>
                </a:gridCol>
                <a:gridCol w="2088232">
                  <a:extLst>
                    <a:ext uri="{9D8B030D-6E8A-4147-A177-3AD203B41FA5}">
                      <a16:colId xmlns:a16="http://schemas.microsoft.com/office/drawing/2014/main" xmlns="" val="541362890"/>
                    </a:ext>
                  </a:extLst>
                </a:gridCol>
                <a:gridCol w="1800200">
                  <a:extLst>
                    <a:ext uri="{9D8B030D-6E8A-4147-A177-3AD203B41FA5}">
                      <a16:colId xmlns:a16="http://schemas.microsoft.com/office/drawing/2014/main" xmlns="" val="646890060"/>
                    </a:ext>
                  </a:extLst>
                </a:gridCol>
                <a:gridCol w="1156018">
                  <a:extLst>
                    <a:ext uri="{9D8B030D-6E8A-4147-A177-3AD203B41FA5}">
                      <a16:colId xmlns:a16="http://schemas.microsoft.com/office/drawing/2014/main" xmlns="" val="2662844722"/>
                    </a:ext>
                  </a:extLst>
                </a:gridCol>
              </a:tblGrid>
              <a:tr h="370840">
                <a:tc>
                  <a:txBody>
                    <a:bodyPr/>
                    <a:lstStyle/>
                    <a:p>
                      <a:r>
                        <a:rPr lang="zh-CN" altLang="en-US" dirty="0" smtClean="0"/>
                        <a:t>序号</a:t>
                      </a:r>
                      <a:endParaRPr lang="zh-CN" altLang="en-US" dirty="0"/>
                    </a:p>
                  </a:txBody>
                  <a:tcPr/>
                </a:tc>
                <a:tc>
                  <a:txBody>
                    <a:bodyPr/>
                    <a:lstStyle/>
                    <a:p>
                      <a:r>
                        <a:rPr lang="zh-CN" altLang="en-US" dirty="0" smtClean="0"/>
                        <a:t>奖助学金名称</a:t>
                      </a:r>
                      <a:endParaRPr lang="zh-CN" altLang="en-US" dirty="0"/>
                    </a:p>
                  </a:txBody>
                  <a:tcPr/>
                </a:tc>
                <a:tc>
                  <a:txBody>
                    <a:bodyPr/>
                    <a:lstStyle/>
                    <a:p>
                      <a:r>
                        <a:rPr lang="zh-CN" altLang="en-US" dirty="0" smtClean="0"/>
                        <a:t>评选时间</a:t>
                      </a:r>
                      <a:endParaRPr lang="zh-CN" altLang="en-US" dirty="0"/>
                    </a:p>
                  </a:txBody>
                  <a:tcPr/>
                </a:tc>
                <a:tc>
                  <a:txBody>
                    <a:bodyPr/>
                    <a:lstStyle/>
                    <a:p>
                      <a:r>
                        <a:rPr lang="zh-CN" altLang="en-US" dirty="0" smtClean="0"/>
                        <a:t>奖助额度</a:t>
                      </a:r>
                      <a:endParaRPr lang="zh-CN" altLang="en-US" dirty="0"/>
                    </a:p>
                  </a:txBody>
                  <a:tcPr/>
                </a:tc>
                <a:extLst>
                  <a:ext uri="{0D108BD9-81ED-4DB2-BD59-A6C34878D82A}">
                    <a16:rowId xmlns:a16="http://schemas.microsoft.com/office/drawing/2014/main" xmlns="" val="3378432660"/>
                  </a:ext>
                </a:extLst>
              </a:tr>
              <a:tr h="370840">
                <a:tc>
                  <a:txBody>
                    <a:bodyPr/>
                    <a:lstStyle/>
                    <a:p>
                      <a:r>
                        <a:rPr lang="en-US" altLang="zh-CN" dirty="0" smtClean="0"/>
                        <a:t>07</a:t>
                      </a:r>
                      <a:endParaRPr lang="zh-CN" altLang="en-US" dirty="0"/>
                    </a:p>
                  </a:txBody>
                  <a:tcPr/>
                </a:tc>
                <a:tc>
                  <a:txBody>
                    <a:bodyPr/>
                    <a:lstStyle/>
                    <a:p>
                      <a:r>
                        <a:rPr lang="zh-CN" altLang="en-US" dirty="0" smtClean="0"/>
                        <a:t>国家奖学金</a:t>
                      </a:r>
                      <a:endParaRPr lang="zh-CN" altLang="en-US" dirty="0"/>
                    </a:p>
                  </a:txBody>
                  <a:tcPr/>
                </a:tc>
                <a:tc>
                  <a:txBody>
                    <a:bodyPr/>
                    <a:lstStyle/>
                    <a:p>
                      <a:r>
                        <a:rPr lang="zh-CN" altLang="en-US" dirty="0" smtClean="0"/>
                        <a:t>每年</a:t>
                      </a:r>
                      <a:r>
                        <a:rPr lang="en-US" altLang="zh-CN" dirty="0" smtClean="0"/>
                        <a:t>10</a:t>
                      </a:r>
                      <a:r>
                        <a:rPr lang="zh-CN" altLang="en-US" dirty="0" smtClean="0"/>
                        <a:t>月份</a:t>
                      </a:r>
                      <a:endParaRPr lang="zh-CN" altLang="en-US" dirty="0"/>
                    </a:p>
                  </a:txBody>
                  <a:tcPr/>
                </a:tc>
                <a:tc>
                  <a:txBody>
                    <a:bodyPr/>
                    <a:lstStyle/>
                    <a:p>
                      <a:r>
                        <a:rPr lang="en-US" altLang="zh-CN" dirty="0" smtClean="0"/>
                        <a:t>8000</a:t>
                      </a:r>
                      <a:endParaRPr lang="zh-CN" altLang="en-US" dirty="0"/>
                    </a:p>
                  </a:txBody>
                  <a:tcPr/>
                </a:tc>
                <a:extLst>
                  <a:ext uri="{0D108BD9-81ED-4DB2-BD59-A6C34878D82A}">
                    <a16:rowId xmlns:a16="http://schemas.microsoft.com/office/drawing/2014/main" xmlns="" val="2704934144"/>
                  </a:ext>
                </a:extLst>
              </a:tr>
              <a:tr h="370840">
                <a:tc>
                  <a:txBody>
                    <a:bodyPr/>
                    <a:lstStyle/>
                    <a:p>
                      <a:r>
                        <a:rPr lang="en-US" altLang="zh-CN" dirty="0" smtClean="0"/>
                        <a:t>08</a:t>
                      </a:r>
                      <a:endParaRPr lang="zh-CN" altLang="en-US" dirty="0"/>
                    </a:p>
                  </a:txBody>
                  <a:tcPr/>
                </a:tc>
                <a:tc>
                  <a:txBody>
                    <a:bodyPr/>
                    <a:lstStyle/>
                    <a:p>
                      <a:r>
                        <a:rPr lang="zh-CN" altLang="en-US" dirty="0" smtClean="0"/>
                        <a:t>国家励志奖学金</a:t>
                      </a:r>
                      <a:endParaRPr lang="zh-CN" altLang="en-US" dirty="0"/>
                    </a:p>
                  </a:txBody>
                  <a:tcPr/>
                </a:tc>
                <a:tc>
                  <a:txBody>
                    <a:bodyPr/>
                    <a:lstStyle/>
                    <a:p>
                      <a:r>
                        <a:rPr lang="zh-CN" altLang="en-US" dirty="0" smtClean="0"/>
                        <a:t>每年</a:t>
                      </a:r>
                      <a:r>
                        <a:rPr lang="en-US" altLang="zh-CN" dirty="0" smtClean="0"/>
                        <a:t>10</a:t>
                      </a:r>
                      <a:r>
                        <a:rPr lang="zh-CN" altLang="en-US" dirty="0" smtClean="0"/>
                        <a:t>月份</a:t>
                      </a:r>
                      <a:endParaRPr lang="zh-CN" altLang="en-US" dirty="0"/>
                    </a:p>
                  </a:txBody>
                  <a:tcPr/>
                </a:tc>
                <a:tc>
                  <a:txBody>
                    <a:bodyPr/>
                    <a:lstStyle/>
                    <a:p>
                      <a:r>
                        <a:rPr lang="en-US" altLang="zh-CN" dirty="0" smtClean="0"/>
                        <a:t>5000</a:t>
                      </a:r>
                      <a:endParaRPr lang="zh-CN" altLang="en-US" dirty="0"/>
                    </a:p>
                  </a:txBody>
                  <a:tcPr/>
                </a:tc>
                <a:extLst>
                  <a:ext uri="{0D108BD9-81ED-4DB2-BD59-A6C34878D82A}">
                    <a16:rowId xmlns:a16="http://schemas.microsoft.com/office/drawing/2014/main" xmlns="" val="3693873949"/>
                  </a:ext>
                </a:extLst>
              </a:tr>
              <a:tr h="370840">
                <a:tc>
                  <a:txBody>
                    <a:bodyPr/>
                    <a:lstStyle/>
                    <a:p>
                      <a:r>
                        <a:rPr lang="en-US" altLang="zh-CN" dirty="0" smtClean="0"/>
                        <a:t>09</a:t>
                      </a:r>
                      <a:endParaRPr lang="zh-CN" altLang="en-US" dirty="0"/>
                    </a:p>
                  </a:txBody>
                  <a:tcPr/>
                </a:tc>
                <a:tc>
                  <a:txBody>
                    <a:bodyPr/>
                    <a:lstStyle/>
                    <a:p>
                      <a:r>
                        <a:rPr lang="zh-CN" altLang="en-US" dirty="0" smtClean="0"/>
                        <a:t>国家助学金</a:t>
                      </a:r>
                      <a:endParaRPr lang="zh-CN" altLang="en-US" dirty="0"/>
                    </a:p>
                  </a:txBody>
                  <a:tcPr/>
                </a:tc>
                <a:tc>
                  <a:txBody>
                    <a:bodyPr/>
                    <a:lstStyle/>
                    <a:p>
                      <a:r>
                        <a:rPr lang="zh-CN" altLang="en-US" dirty="0" smtClean="0"/>
                        <a:t>每年</a:t>
                      </a:r>
                      <a:r>
                        <a:rPr lang="en-US" altLang="zh-CN" dirty="0" smtClean="0"/>
                        <a:t>10</a:t>
                      </a:r>
                      <a:r>
                        <a:rPr lang="zh-CN" altLang="en-US" dirty="0" smtClean="0"/>
                        <a:t>月份</a:t>
                      </a:r>
                      <a:endParaRPr lang="zh-CN" altLang="en-US" dirty="0"/>
                    </a:p>
                  </a:txBody>
                  <a:tcPr/>
                </a:tc>
                <a:tc>
                  <a:txBody>
                    <a:bodyPr/>
                    <a:lstStyle/>
                    <a:p>
                      <a:r>
                        <a:rPr lang="en-US" altLang="zh-CN" dirty="0" smtClean="0"/>
                        <a:t>3000</a:t>
                      </a:r>
                      <a:endParaRPr lang="zh-CN" altLang="en-US" dirty="0"/>
                    </a:p>
                  </a:txBody>
                  <a:tcPr/>
                </a:tc>
                <a:extLst>
                  <a:ext uri="{0D108BD9-81ED-4DB2-BD59-A6C34878D82A}">
                    <a16:rowId xmlns:a16="http://schemas.microsoft.com/office/drawing/2014/main" xmlns="" val="2715162737"/>
                  </a:ext>
                </a:extLst>
              </a:tr>
              <a:tr h="370840">
                <a:tc>
                  <a:txBody>
                    <a:bodyPr/>
                    <a:lstStyle/>
                    <a:p>
                      <a:r>
                        <a:rPr lang="en-US" altLang="zh-CN" dirty="0" smtClean="0"/>
                        <a:t>10</a:t>
                      </a:r>
                      <a:endParaRPr lang="zh-CN" altLang="en-US" dirty="0"/>
                    </a:p>
                  </a:txBody>
                  <a:tcPr/>
                </a:tc>
                <a:tc>
                  <a:txBody>
                    <a:bodyPr/>
                    <a:lstStyle/>
                    <a:p>
                      <a:r>
                        <a:rPr lang="zh-CN" altLang="en-US" dirty="0" smtClean="0"/>
                        <a:t>校长特别奖学金</a:t>
                      </a:r>
                      <a:endParaRPr lang="zh-CN" altLang="en-US" dirty="0"/>
                    </a:p>
                  </a:txBody>
                  <a:tcPr/>
                </a:tc>
                <a:tc>
                  <a:txBody>
                    <a:bodyPr/>
                    <a:lstStyle/>
                    <a:p>
                      <a:r>
                        <a:rPr lang="zh-CN" altLang="en-US" dirty="0" smtClean="0"/>
                        <a:t>每年</a:t>
                      </a:r>
                      <a:r>
                        <a:rPr lang="en-US" altLang="zh-CN" dirty="0" smtClean="0"/>
                        <a:t>10</a:t>
                      </a:r>
                      <a:r>
                        <a:rPr lang="zh-CN" altLang="en-US" dirty="0" smtClean="0"/>
                        <a:t>月份</a:t>
                      </a:r>
                      <a:endParaRPr lang="zh-CN" altLang="en-US" dirty="0"/>
                    </a:p>
                  </a:txBody>
                  <a:tcPr/>
                </a:tc>
                <a:tc>
                  <a:txBody>
                    <a:bodyPr/>
                    <a:lstStyle/>
                    <a:p>
                      <a:r>
                        <a:rPr lang="en-US" altLang="zh-CN" dirty="0" smtClean="0"/>
                        <a:t>5000</a:t>
                      </a:r>
                      <a:endParaRPr lang="zh-CN" altLang="en-US" dirty="0"/>
                    </a:p>
                  </a:txBody>
                  <a:tcPr/>
                </a:tc>
                <a:extLst>
                  <a:ext uri="{0D108BD9-81ED-4DB2-BD59-A6C34878D82A}">
                    <a16:rowId xmlns:a16="http://schemas.microsoft.com/office/drawing/2014/main" xmlns="" val="1871325605"/>
                  </a:ext>
                </a:extLst>
              </a:tr>
              <a:tr h="370840">
                <a:tc>
                  <a:txBody>
                    <a:bodyPr/>
                    <a:lstStyle/>
                    <a:p>
                      <a:r>
                        <a:rPr lang="en-US" altLang="zh-CN" dirty="0" smtClean="0"/>
                        <a:t>11</a:t>
                      </a:r>
                      <a:endParaRPr lang="zh-CN" altLang="en-US" dirty="0"/>
                    </a:p>
                  </a:txBody>
                  <a:tcPr/>
                </a:tc>
                <a:tc>
                  <a:txBody>
                    <a:bodyPr/>
                    <a:lstStyle/>
                    <a:p>
                      <a:r>
                        <a:rPr lang="zh-CN" altLang="en-US" dirty="0" smtClean="0"/>
                        <a:t>人民奖学金</a:t>
                      </a:r>
                      <a:endParaRPr lang="zh-CN" altLang="en-US" dirty="0"/>
                    </a:p>
                  </a:txBody>
                  <a:tcPr/>
                </a:tc>
                <a:tc>
                  <a:txBody>
                    <a:bodyPr/>
                    <a:lstStyle/>
                    <a:p>
                      <a:r>
                        <a:rPr lang="zh-CN" altLang="en-US" dirty="0" smtClean="0"/>
                        <a:t>每年</a:t>
                      </a:r>
                      <a:r>
                        <a:rPr lang="en-US" altLang="zh-CN" dirty="0" smtClean="0"/>
                        <a:t>10</a:t>
                      </a:r>
                      <a:r>
                        <a:rPr lang="zh-CN" altLang="en-US" dirty="0" smtClean="0"/>
                        <a:t>月份</a:t>
                      </a:r>
                      <a:endParaRPr lang="zh-CN" altLang="en-US" dirty="0"/>
                    </a:p>
                  </a:txBody>
                  <a:tcPr/>
                </a:tc>
                <a:tc>
                  <a:txBody>
                    <a:bodyPr/>
                    <a:lstStyle/>
                    <a:p>
                      <a:r>
                        <a:rPr lang="en-US" altLang="zh-CN" dirty="0" smtClean="0"/>
                        <a:t>2500</a:t>
                      </a:r>
                      <a:endParaRPr lang="zh-CN" altLang="en-US" dirty="0"/>
                    </a:p>
                  </a:txBody>
                  <a:tcPr/>
                </a:tc>
                <a:extLst>
                  <a:ext uri="{0D108BD9-81ED-4DB2-BD59-A6C34878D82A}">
                    <a16:rowId xmlns:a16="http://schemas.microsoft.com/office/drawing/2014/main" xmlns="" val="2745757658"/>
                  </a:ext>
                </a:extLst>
              </a:tr>
              <a:tr h="370840">
                <a:tc>
                  <a:txBody>
                    <a:bodyPr/>
                    <a:lstStyle/>
                    <a:p>
                      <a:r>
                        <a:rPr lang="en-US" altLang="zh-CN" dirty="0" smtClean="0"/>
                        <a:t>12</a:t>
                      </a:r>
                      <a:endParaRPr lang="zh-CN" altLang="en-US" dirty="0"/>
                    </a:p>
                  </a:txBody>
                  <a:tcPr/>
                </a:tc>
                <a:tc>
                  <a:txBody>
                    <a:bodyPr/>
                    <a:lstStyle/>
                    <a:p>
                      <a:r>
                        <a:rPr lang="zh-CN" altLang="en-US" dirty="0" smtClean="0"/>
                        <a:t>费孝通奖学金</a:t>
                      </a:r>
                      <a:endParaRPr lang="zh-CN" altLang="en-US" dirty="0"/>
                    </a:p>
                  </a:txBody>
                  <a:tcPr/>
                </a:tc>
                <a:tc>
                  <a:txBody>
                    <a:bodyPr/>
                    <a:lstStyle/>
                    <a:p>
                      <a:r>
                        <a:rPr lang="zh-CN" altLang="en-US" dirty="0" smtClean="0"/>
                        <a:t>每年</a:t>
                      </a:r>
                      <a:r>
                        <a:rPr lang="en-US" altLang="zh-CN" dirty="0" smtClean="0"/>
                        <a:t>10</a:t>
                      </a:r>
                      <a:r>
                        <a:rPr lang="zh-CN" altLang="en-US" dirty="0" smtClean="0"/>
                        <a:t>月份</a:t>
                      </a:r>
                      <a:endParaRPr lang="zh-CN" altLang="en-US" dirty="0"/>
                    </a:p>
                  </a:txBody>
                  <a:tcPr/>
                </a:tc>
                <a:tc>
                  <a:txBody>
                    <a:bodyPr/>
                    <a:lstStyle/>
                    <a:p>
                      <a:r>
                        <a:rPr lang="en-US" altLang="zh-CN" dirty="0" smtClean="0"/>
                        <a:t>6000</a:t>
                      </a:r>
                      <a:endParaRPr lang="zh-CN" altLang="en-US" dirty="0"/>
                    </a:p>
                  </a:txBody>
                  <a:tcPr/>
                </a:tc>
                <a:extLst>
                  <a:ext uri="{0D108BD9-81ED-4DB2-BD59-A6C34878D82A}">
                    <a16:rowId xmlns:a16="http://schemas.microsoft.com/office/drawing/2014/main" xmlns="" val="1231755115"/>
                  </a:ext>
                </a:extLst>
              </a:tr>
            </a:tbl>
          </a:graphicData>
        </a:graphic>
      </p:graphicFrame>
      <p:sp>
        <p:nvSpPr>
          <p:cNvPr id="5" name="TextBox 7"/>
          <p:cNvSpPr txBox="1"/>
          <p:nvPr/>
        </p:nvSpPr>
        <p:spPr>
          <a:xfrm>
            <a:off x="937692" y="144686"/>
            <a:ext cx="3024335" cy="400110"/>
          </a:xfrm>
          <a:prstGeom prst="rect">
            <a:avLst/>
          </a:prstGeom>
          <a:noFill/>
        </p:spPr>
        <p:txBody>
          <a:bodyPr wrap="square" rtlCol="0">
            <a:spAutoFit/>
          </a:bodyPr>
          <a:lstStyle/>
          <a:p>
            <a:r>
              <a:rPr lang="zh-CN" altLang="en-US" sz="2000" b="1" dirty="0">
                <a:solidFill>
                  <a:srgbClr val="2D221B"/>
                </a:solidFill>
                <a:latin typeface="微软雅黑" pitchFamily="34" charset="-122"/>
                <a:ea typeface="微软雅黑" pitchFamily="34" charset="-122"/>
                <a:cs typeface="Vrinda" panose="020B0502040204020203" pitchFamily="34" charset="0"/>
              </a:rPr>
              <a:t>奖</a:t>
            </a:r>
            <a:r>
              <a:rPr lang="zh-CN" altLang="en-US" sz="2000" b="1" dirty="0" smtClean="0">
                <a:solidFill>
                  <a:srgbClr val="2D221B"/>
                </a:solidFill>
                <a:latin typeface="微软雅黑" pitchFamily="34" charset="-122"/>
                <a:ea typeface="微软雅黑" pitchFamily="34" charset="-122"/>
                <a:cs typeface="Vrinda" panose="020B0502040204020203" pitchFamily="34" charset="0"/>
              </a:rPr>
              <a:t>助学金评选一览表</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8"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5"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3" name="Straight Connector 33"/>
            <p:cNvCxnSpPr>
              <a:stCxn id="9" idx="6"/>
              <a:endCxn id="10"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4" name="Straight Connector 34"/>
            <p:cNvCxnSpPr>
              <a:stCxn id="10" idx="6"/>
              <a:endCxn id="11"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5" name="Straight Connector 35"/>
            <p:cNvCxnSpPr>
              <a:stCxn id="11" idx="0"/>
              <a:endCxn id="25"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6"/>
            <p:cNvCxnSpPr>
              <a:stCxn id="25" idx="0"/>
              <a:endCxn id="24"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7"/>
            <p:cNvCxnSpPr>
              <a:stCxn id="24" idx="0"/>
              <a:endCxn id="23"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8"/>
            <p:cNvCxnSpPr>
              <a:stCxn id="23" idx="0"/>
              <a:endCxn id="22"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9"/>
            <p:cNvCxnSpPr>
              <a:stCxn id="22" idx="0"/>
              <a:endCxn id="20"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40"/>
            <p:cNvCxnSpPr>
              <a:stCxn id="20" idx="0"/>
              <a:endCxn id="21"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41"/>
            <p:cNvCxnSpPr>
              <a:stCxn id="21" idx="0"/>
              <a:endCxn id="18"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2"/>
            <p:cNvCxnSpPr>
              <a:stCxn id="18" idx="2"/>
              <a:endCxn id="19"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3"/>
            <p:cNvCxnSpPr>
              <a:stCxn id="19" idx="2"/>
              <a:endCxn id="15"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4"/>
            <p:cNvCxnSpPr>
              <a:stCxn id="15" idx="4"/>
              <a:endCxn id="16"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5"/>
            <p:cNvCxnSpPr>
              <a:stCxn id="16" idx="4"/>
              <a:endCxn id="17"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6"/>
            <p:cNvCxnSpPr>
              <a:stCxn id="17" idx="4"/>
              <a:endCxn id="14"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7"/>
            <p:cNvCxnSpPr>
              <a:stCxn id="14" idx="4"/>
              <a:endCxn id="13"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8"/>
            <p:cNvCxnSpPr>
              <a:stCxn id="13" idx="4"/>
              <a:endCxn id="12"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9"/>
            <p:cNvCxnSpPr>
              <a:stCxn id="12" idx="4"/>
              <a:endCxn id="9"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50"/>
            <p:cNvCxnSpPr>
              <a:stCxn id="9" idx="7"/>
              <a:endCxn id="31"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51"/>
            <p:cNvCxnSpPr>
              <a:stCxn id="31" idx="6"/>
              <a:endCxn id="11"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2"/>
            <p:cNvCxnSpPr>
              <a:stCxn id="31" idx="4"/>
              <a:endCxn id="10"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3"/>
            <p:cNvCxnSpPr>
              <a:stCxn id="31" idx="1"/>
              <a:endCxn id="12"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4"/>
            <p:cNvCxnSpPr>
              <a:stCxn id="12" idx="7"/>
              <a:endCxn id="28"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5"/>
            <p:cNvCxnSpPr>
              <a:stCxn id="28" idx="6"/>
              <a:endCxn id="24"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6"/>
            <p:cNvCxnSpPr>
              <a:stCxn id="25" idx="1"/>
              <a:endCxn id="28"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7"/>
            <p:cNvCxnSpPr>
              <a:stCxn id="31" idx="0"/>
              <a:endCxn id="24"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8"/>
            <p:cNvCxnSpPr>
              <a:stCxn id="24" idx="1"/>
              <a:endCxn id="32"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9"/>
            <p:cNvCxnSpPr>
              <a:stCxn id="13" idx="7"/>
              <a:endCxn id="32"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60"/>
            <p:cNvCxnSpPr>
              <a:stCxn id="32" idx="7"/>
              <a:endCxn id="27"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61"/>
            <p:cNvCxnSpPr>
              <a:stCxn id="23" idx="1"/>
              <a:endCxn id="27"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2"/>
            <p:cNvCxnSpPr>
              <a:stCxn id="28" idx="0"/>
              <a:endCxn id="32"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3"/>
            <p:cNvCxnSpPr>
              <a:stCxn id="32" idx="0"/>
              <a:endCxn id="14"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4"/>
            <p:cNvCxnSpPr>
              <a:stCxn id="14" idx="7"/>
              <a:endCxn id="26"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5"/>
            <p:cNvCxnSpPr>
              <a:stCxn id="26" idx="1"/>
              <a:endCxn id="17"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6"/>
            <p:cNvCxnSpPr>
              <a:stCxn id="17" idx="7"/>
              <a:endCxn id="30"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7"/>
            <p:cNvCxnSpPr>
              <a:stCxn id="26" idx="0"/>
              <a:endCxn id="30"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8"/>
            <p:cNvCxnSpPr>
              <a:stCxn id="27" idx="0"/>
              <a:endCxn id="26"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9"/>
            <p:cNvCxnSpPr>
              <a:stCxn id="26" idx="7"/>
              <a:endCxn id="20"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70"/>
            <p:cNvCxnSpPr>
              <a:stCxn id="20" idx="1"/>
              <a:endCxn id="30"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71"/>
            <p:cNvCxnSpPr>
              <a:stCxn id="30" idx="7"/>
              <a:endCxn id="21"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2"/>
            <p:cNvCxnSpPr>
              <a:stCxn id="30" idx="1"/>
              <a:endCxn id="29"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3"/>
            <p:cNvCxnSpPr>
              <a:stCxn id="16" idx="7"/>
              <a:endCxn id="29"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4"/>
            <p:cNvCxnSpPr>
              <a:stCxn id="29" idx="1"/>
              <a:endCxn id="15"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5"/>
            <p:cNvCxnSpPr>
              <a:stCxn id="29" idx="0"/>
              <a:endCxn id="19"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6"/>
            <p:cNvCxnSpPr>
              <a:stCxn id="29" idx="7"/>
              <a:endCxn id="18"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7"/>
            <p:cNvCxnSpPr>
              <a:stCxn id="29" idx="6"/>
              <a:endCxn id="21"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78"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Tree>
    <p:extLst>
      <p:ext uri="{BB962C8B-B14F-4D97-AF65-F5344CB8AC3E}">
        <p14:creationId xmlns:p14="http://schemas.microsoft.com/office/powerpoint/2010/main" xmlns="" val="1527533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2168" t="-90" r="18952" b="2080"/>
          <a:stretch/>
        </p:blipFill>
        <p:spPr bwMode="auto">
          <a:xfrm rot="1815511">
            <a:off x="-732504" y="-1777045"/>
            <a:ext cx="10610830" cy="87482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3275856" y="2181604"/>
            <a:ext cx="4595513" cy="830997"/>
          </a:xfrm>
          <a:prstGeom prst="rect">
            <a:avLst/>
          </a:prstGeom>
          <a:noFill/>
        </p:spPr>
        <p:txBody>
          <a:bodyPr wrap="square" rtlCol="0">
            <a:spAutoFit/>
          </a:bodyPr>
          <a:lstStyle/>
          <a:p>
            <a:r>
              <a:rPr lang="zh-CN" altLang="en-US" sz="4800" b="1" dirty="0" smtClean="0">
                <a:solidFill>
                  <a:srgbClr val="2D221B"/>
                </a:solidFill>
                <a:latin typeface="微软雅黑" pitchFamily="34" charset="-122"/>
                <a:ea typeface="微软雅黑" pitchFamily="34" charset="-122"/>
                <a:cs typeface="Vrinda" panose="020B0502040204020203" pitchFamily="34" charset="0"/>
              </a:rPr>
              <a:t>国家奖助学金</a:t>
            </a:r>
            <a:endParaRPr lang="en-US" altLang="zh-CN" sz="4800" b="1" dirty="0">
              <a:solidFill>
                <a:srgbClr val="2D221B"/>
              </a:solidFill>
              <a:latin typeface="微软雅黑" pitchFamily="34" charset="-122"/>
              <a:ea typeface="微软雅黑" pitchFamily="34" charset="-122"/>
              <a:cs typeface="Vrinda" panose="020B0502040204020203" pitchFamily="34" charset="0"/>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71600" y="339502"/>
            <a:ext cx="2437015" cy="1779662"/>
          </a:xfrm>
          <a:prstGeom prst="rect">
            <a:avLst/>
          </a:prstGeom>
        </p:spPr>
      </p:pic>
    </p:spTree>
    <p:extLst>
      <p:ext uri="{BB962C8B-B14F-4D97-AF65-F5344CB8AC3E}">
        <p14:creationId xmlns:p14="http://schemas.microsoft.com/office/powerpoint/2010/main" xmlns="" val="14599926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31697"/>
          <a:stretch/>
        </p:blipFill>
        <p:spPr bwMode="auto">
          <a:xfrm>
            <a:off x="0" y="-1"/>
            <a:ext cx="9144000" cy="5143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zh-CN" altLang="en-US" sz="2000" b="1" dirty="0" smtClean="0">
                <a:solidFill>
                  <a:srgbClr val="2D221B"/>
                </a:solidFill>
                <a:latin typeface="微软雅黑" pitchFamily="34" charset="-122"/>
                <a:ea typeface="微软雅黑" pitchFamily="34" charset="-122"/>
                <a:cs typeface="Vrinda" panose="020B0502040204020203" pitchFamily="34" charset="0"/>
              </a:rPr>
              <a:t>国家奖助政策</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3638695" y="3196869"/>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sp>
        <p:nvSpPr>
          <p:cNvPr id="82" name="矩形 81"/>
          <p:cNvSpPr/>
          <p:nvPr/>
        </p:nvSpPr>
        <p:spPr>
          <a:xfrm>
            <a:off x="5483582" y="3201755"/>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sp>
        <p:nvSpPr>
          <p:cNvPr id="83" name="矩形 82"/>
          <p:cNvSpPr/>
          <p:nvPr/>
        </p:nvSpPr>
        <p:spPr>
          <a:xfrm>
            <a:off x="7354027" y="3207918"/>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cxnSp>
        <p:nvCxnSpPr>
          <p:cNvPr id="84" name="直接连接符 83"/>
          <p:cNvCxnSpPr/>
          <p:nvPr/>
        </p:nvCxnSpPr>
        <p:spPr>
          <a:xfrm>
            <a:off x="3640089" y="2896974"/>
            <a:ext cx="1" cy="47102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5483582" y="2891301"/>
            <a:ext cx="1" cy="47102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7350598" y="2896269"/>
            <a:ext cx="1" cy="47102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3287022" y="2891304"/>
            <a:ext cx="5876900" cy="5671"/>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3672785" y="3562313"/>
            <a:ext cx="1097874" cy="276997"/>
          </a:xfrm>
          <a:prstGeom prst="rect">
            <a:avLst/>
          </a:prstGeom>
        </p:spPr>
        <p:txBody>
          <a:bodyPr wrap="square" lIns="91438" tIns="45719" rIns="91438" bIns="45719">
            <a:spAutoFit/>
          </a:bodyPr>
          <a:lstStyle/>
          <a:p>
            <a:r>
              <a:rPr lang="zh-CN" altLang="en-US" sz="1200" b="1" dirty="0" smtClean="0">
                <a:solidFill>
                  <a:schemeClr val="bg1"/>
                </a:solidFill>
                <a:latin typeface="微软雅黑" pitchFamily="34" charset="-122"/>
                <a:ea typeface="微软雅黑" pitchFamily="34" charset="-122"/>
              </a:rPr>
              <a:t>国家奖学金</a:t>
            </a:r>
            <a:endParaRPr lang="zh-CN" altLang="en-US" sz="1200" b="1" dirty="0">
              <a:solidFill>
                <a:schemeClr val="bg1"/>
              </a:solidFill>
              <a:latin typeface="微软雅黑" pitchFamily="34" charset="-122"/>
              <a:ea typeface="微软雅黑" pitchFamily="34" charset="-122"/>
            </a:endParaRPr>
          </a:p>
        </p:txBody>
      </p:sp>
      <p:sp>
        <p:nvSpPr>
          <p:cNvPr id="91" name="矩形 90"/>
          <p:cNvSpPr/>
          <p:nvPr/>
        </p:nvSpPr>
        <p:spPr>
          <a:xfrm>
            <a:off x="5483582" y="3540734"/>
            <a:ext cx="1008000" cy="461663"/>
          </a:xfrm>
          <a:prstGeom prst="rect">
            <a:avLst/>
          </a:prstGeom>
        </p:spPr>
        <p:txBody>
          <a:bodyPr wrap="square" lIns="91438" tIns="45719" rIns="91438" bIns="45719">
            <a:spAutoFit/>
          </a:bodyPr>
          <a:lstStyle/>
          <a:p>
            <a:r>
              <a:rPr lang="zh-CN" altLang="en-US" sz="1200" b="1" dirty="0" smtClean="0">
                <a:solidFill>
                  <a:schemeClr val="bg1"/>
                </a:solidFill>
                <a:latin typeface="微软雅黑" pitchFamily="34" charset="-122"/>
                <a:ea typeface="微软雅黑" pitchFamily="34" charset="-122"/>
              </a:rPr>
              <a:t>国家励志</a:t>
            </a:r>
            <a:endParaRPr lang="en-US" altLang="zh-CN" sz="1200" b="1" dirty="0" smtClean="0">
              <a:solidFill>
                <a:schemeClr val="bg1"/>
              </a:solidFill>
              <a:latin typeface="微软雅黑" pitchFamily="34" charset="-122"/>
              <a:ea typeface="微软雅黑" pitchFamily="34" charset="-122"/>
            </a:endParaRPr>
          </a:p>
          <a:p>
            <a:r>
              <a:rPr lang="zh-CN" altLang="en-US" sz="1200" b="1" dirty="0" smtClean="0">
                <a:solidFill>
                  <a:schemeClr val="bg1"/>
                </a:solidFill>
                <a:latin typeface="微软雅黑" pitchFamily="34" charset="-122"/>
                <a:ea typeface="微软雅黑" pitchFamily="34" charset="-122"/>
              </a:rPr>
              <a:t>奖学金</a:t>
            </a:r>
            <a:endParaRPr lang="zh-CN" altLang="en-US" sz="1200" b="1" dirty="0">
              <a:solidFill>
                <a:schemeClr val="bg1"/>
              </a:solidFill>
              <a:latin typeface="微软雅黑" pitchFamily="34" charset="-122"/>
              <a:ea typeface="微软雅黑" pitchFamily="34" charset="-122"/>
            </a:endParaRPr>
          </a:p>
        </p:txBody>
      </p:sp>
      <p:sp>
        <p:nvSpPr>
          <p:cNvPr id="92" name="矩形 91"/>
          <p:cNvSpPr/>
          <p:nvPr/>
        </p:nvSpPr>
        <p:spPr>
          <a:xfrm>
            <a:off x="7363989" y="3540734"/>
            <a:ext cx="1007999" cy="276997"/>
          </a:xfrm>
          <a:prstGeom prst="rect">
            <a:avLst/>
          </a:prstGeom>
        </p:spPr>
        <p:txBody>
          <a:bodyPr wrap="square" lIns="91438" tIns="45719" rIns="91438" bIns="45719">
            <a:spAutoFit/>
          </a:bodyPr>
          <a:lstStyle/>
          <a:p>
            <a:r>
              <a:rPr lang="zh-CN" altLang="en-US" sz="1200" b="1" dirty="0" smtClean="0">
                <a:solidFill>
                  <a:schemeClr val="bg1"/>
                </a:solidFill>
                <a:latin typeface="微软雅黑" pitchFamily="34" charset="-122"/>
                <a:ea typeface="微软雅黑" pitchFamily="34" charset="-122"/>
              </a:rPr>
              <a:t>国家助学金</a:t>
            </a:r>
            <a:endParaRPr lang="zh-CN" altLang="en-US" sz="1200" b="1" dirty="0">
              <a:solidFill>
                <a:schemeClr val="bg1"/>
              </a:solidFill>
              <a:latin typeface="微软雅黑" pitchFamily="34" charset="-122"/>
              <a:ea typeface="微软雅黑" pitchFamily="34" charset="-122"/>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xmlns="" val="0"/>
              </a:ext>
            </a:extLst>
          </a:blip>
          <a:srcRect r="51415"/>
          <a:stretch/>
        </p:blipFill>
        <p:spPr bwMode="auto">
          <a:xfrm>
            <a:off x="539723" y="1531374"/>
            <a:ext cx="2748872" cy="3190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文本框 1"/>
          <p:cNvSpPr txBox="1"/>
          <p:nvPr/>
        </p:nvSpPr>
        <p:spPr>
          <a:xfrm>
            <a:off x="3540290" y="1642843"/>
            <a:ext cx="4821737" cy="1046440"/>
          </a:xfrm>
          <a:prstGeom prst="rect">
            <a:avLst/>
          </a:prstGeom>
          <a:noFill/>
        </p:spPr>
        <p:txBody>
          <a:bodyPr wrap="square" rtlCol="0">
            <a:spAutoFit/>
          </a:bodyPr>
          <a:lstStyle/>
          <a:p>
            <a:r>
              <a:rPr lang="zh-CN" altLang="en-US" sz="1400" b="1" dirty="0" smtClean="0"/>
              <a:t>基本申请条件：</a:t>
            </a:r>
            <a:endParaRPr lang="en-US" altLang="zh-CN" sz="1400" b="1" dirty="0" smtClean="0"/>
          </a:p>
          <a:p>
            <a:r>
              <a:rPr lang="en-US" altLang="zh-CN" sz="1200" dirty="0" smtClean="0"/>
              <a:t>1</a:t>
            </a:r>
            <a:r>
              <a:rPr lang="zh-CN" altLang="en-US" sz="1200" dirty="0" smtClean="0"/>
              <a:t>、热爱祖国，拥护中国共产党的领导。</a:t>
            </a:r>
            <a:endParaRPr lang="en-US" altLang="zh-CN" sz="1200" dirty="0" smtClean="0"/>
          </a:p>
          <a:p>
            <a:r>
              <a:rPr lang="en-US" altLang="zh-CN" sz="1200" dirty="0" smtClean="0"/>
              <a:t>2</a:t>
            </a:r>
            <a:r>
              <a:rPr lang="zh-CN" altLang="en-US" sz="1200" dirty="0" smtClean="0"/>
              <a:t>、遵守宪法和法律，遵守学校规章制度。</a:t>
            </a:r>
            <a:endParaRPr lang="en-US" altLang="zh-CN" sz="1200" dirty="0" smtClean="0"/>
          </a:p>
          <a:p>
            <a:r>
              <a:rPr lang="en-US" altLang="zh-CN" sz="1200" dirty="0" smtClean="0"/>
              <a:t>3</a:t>
            </a:r>
            <a:r>
              <a:rPr lang="zh-CN" altLang="en-US" sz="1200" dirty="0" smtClean="0"/>
              <a:t>、诚实守信，道德品质优良。</a:t>
            </a:r>
            <a:endParaRPr lang="en-US" altLang="zh-CN" sz="1200" dirty="0" smtClean="0"/>
          </a:p>
          <a:p>
            <a:r>
              <a:rPr lang="en-US" altLang="zh-CN" sz="1200" dirty="0" smtClean="0"/>
              <a:t>4</a:t>
            </a:r>
            <a:r>
              <a:rPr lang="zh-CN" altLang="en-US" sz="1200" dirty="0" smtClean="0"/>
              <a:t>、勤奋学习，积极上进。</a:t>
            </a:r>
            <a:endParaRPr lang="zh-CN" altLang="en-US" sz="1200" dirty="0"/>
          </a:p>
        </p:txBody>
      </p:sp>
    </p:spTree>
    <p:extLst>
      <p:ext uri="{BB962C8B-B14F-4D97-AF65-F5344CB8AC3E}">
        <p14:creationId xmlns:p14="http://schemas.microsoft.com/office/powerpoint/2010/main" xmlns="" val="20571977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31697"/>
          <a:stretch/>
        </p:blipFill>
        <p:spPr bwMode="auto">
          <a:xfrm>
            <a:off x="0" y="-1"/>
            <a:ext cx="9144000" cy="5143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5" name="Group 3"/>
          <p:cNvGrpSpPr/>
          <p:nvPr/>
        </p:nvGrpSpPr>
        <p:grpSpPr>
          <a:xfrm rot="21388552" flipH="1">
            <a:off x="242579" y="27865"/>
            <a:ext cx="689534" cy="625672"/>
            <a:chOff x="7930034" y="1635267"/>
            <a:chExt cx="3330788" cy="3022303"/>
          </a:xfrm>
          <a:solidFill>
            <a:srgbClr val="01A89E"/>
          </a:solidFill>
        </p:grpSpPr>
        <p:sp>
          <p:nvSpPr>
            <p:cNvPr id="6"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7"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8"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5"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2" name="Straight Connector 33"/>
            <p:cNvCxnSpPr>
              <a:stCxn id="8" idx="6"/>
              <a:endCxn id="9"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3" name="Straight Connector 34"/>
            <p:cNvCxnSpPr>
              <a:stCxn id="9" idx="6"/>
              <a:endCxn id="10"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4" name="Straight Connector 35"/>
            <p:cNvCxnSpPr>
              <a:stCxn id="10" idx="0"/>
              <a:endCxn id="24"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5" name="Straight Connector 36"/>
            <p:cNvCxnSpPr>
              <a:stCxn id="24" idx="0"/>
              <a:endCxn id="23"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7"/>
            <p:cNvCxnSpPr>
              <a:stCxn id="23" idx="0"/>
              <a:endCxn id="22"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8"/>
            <p:cNvCxnSpPr>
              <a:stCxn id="22" idx="0"/>
              <a:endCxn id="21"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9"/>
            <p:cNvCxnSpPr>
              <a:stCxn id="21" idx="0"/>
              <a:endCxn id="19"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40"/>
            <p:cNvCxnSpPr>
              <a:stCxn id="19" idx="0"/>
              <a:endCxn id="20"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41"/>
            <p:cNvCxnSpPr>
              <a:stCxn id="20" idx="0"/>
              <a:endCxn id="17"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42"/>
            <p:cNvCxnSpPr>
              <a:stCxn id="17" idx="2"/>
              <a:endCxn id="18"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3"/>
            <p:cNvCxnSpPr>
              <a:stCxn id="18" idx="2"/>
              <a:endCxn id="14"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4"/>
            <p:cNvCxnSpPr>
              <a:stCxn id="14" idx="4"/>
              <a:endCxn id="15"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5"/>
            <p:cNvCxnSpPr>
              <a:stCxn id="15" idx="4"/>
              <a:endCxn id="16"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6"/>
            <p:cNvCxnSpPr>
              <a:stCxn id="16" idx="4"/>
              <a:endCxn id="13"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7"/>
            <p:cNvCxnSpPr>
              <a:stCxn id="13" idx="4"/>
              <a:endCxn id="12"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8"/>
            <p:cNvCxnSpPr>
              <a:stCxn id="12" idx="4"/>
              <a:endCxn id="11"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9"/>
            <p:cNvCxnSpPr>
              <a:stCxn id="11" idx="4"/>
              <a:endCxn id="8"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50"/>
            <p:cNvCxnSpPr>
              <a:stCxn id="8" idx="7"/>
              <a:endCxn id="30"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51"/>
            <p:cNvCxnSpPr>
              <a:stCxn id="30" idx="6"/>
              <a:endCxn id="10"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52"/>
            <p:cNvCxnSpPr>
              <a:stCxn id="30" idx="4"/>
              <a:endCxn id="9"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3"/>
            <p:cNvCxnSpPr>
              <a:stCxn id="30" idx="1"/>
              <a:endCxn id="11"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4"/>
            <p:cNvCxnSpPr>
              <a:stCxn id="11" idx="7"/>
              <a:endCxn id="27"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5"/>
            <p:cNvCxnSpPr>
              <a:stCxn id="27" idx="6"/>
              <a:endCxn id="23"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6"/>
            <p:cNvCxnSpPr>
              <a:stCxn id="24" idx="1"/>
              <a:endCxn id="27"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7"/>
            <p:cNvCxnSpPr>
              <a:stCxn id="30" idx="0"/>
              <a:endCxn id="23"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8"/>
            <p:cNvCxnSpPr>
              <a:stCxn id="23" idx="1"/>
              <a:endCxn id="31"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9"/>
            <p:cNvCxnSpPr>
              <a:stCxn id="12" idx="7"/>
              <a:endCxn id="31"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60"/>
            <p:cNvCxnSpPr>
              <a:stCxn id="31" idx="7"/>
              <a:endCxn id="26"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61"/>
            <p:cNvCxnSpPr>
              <a:stCxn id="22" idx="1"/>
              <a:endCxn id="26"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62"/>
            <p:cNvCxnSpPr>
              <a:stCxn id="27" idx="0"/>
              <a:endCxn id="31"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3"/>
            <p:cNvCxnSpPr>
              <a:stCxn id="31" idx="0"/>
              <a:endCxn id="13"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4"/>
            <p:cNvCxnSpPr>
              <a:stCxn id="13" idx="7"/>
              <a:endCxn id="25"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5"/>
            <p:cNvCxnSpPr>
              <a:stCxn id="25" idx="1"/>
              <a:endCxn id="16"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6"/>
            <p:cNvCxnSpPr>
              <a:stCxn id="16" idx="7"/>
              <a:endCxn id="29"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7"/>
            <p:cNvCxnSpPr>
              <a:stCxn id="25" idx="0"/>
              <a:endCxn id="29"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8"/>
            <p:cNvCxnSpPr>
              <a:stCxn id="26" idx="0"/>
              <a:endCxn id="25"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9"/>
            <p:cNvCxnSpPr>
              <a:stCxn id="25" idx="7"/>
              <a:endCxn id="19"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70"/>
            <p:cNvCxnSpPr>
              <a:stCxn id="19" idx="1"/>
              <a:endCxn id="29"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71"/>
            <p:cNvCxnSpPr>
              <a:stCxn id="29" idx="7"/>
              <a:endCxn id="20"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72"/>
            <p:cNvCxnSpPr>
              <a:stCxn id="29" idx="1"/>
              <a:endCxn id="28"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3"/>
            <p:cNvCxnSpPr>
              <a:stCxn id="15" idx="7"/>
              <a:endCxn id="28"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4"/>
            <p:cNvCxnSpPr>
              <a:stCxn id="28" idx="1"/>
              <a:endCxn id="14"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5"/>
            <p:cNvCxnSpPr>
              <a:stCxn id="28" idx="0"/>
              <a:endCxn id="18"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6"/>
            <p:cNvCxnSpPr>
              <a:stCxn id="28" idx="7"/>
              <a:endCxn id="17"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7"/>
            <p:cNvCxnSpPr>
              <a:stCxn id="28" idx="6"/>
              <a:endCxn id="20"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77"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78" name="TextBox 7"/>
          <p:cNvSpPr txBox="1"/>
          <p:nvPr/>
        </p:nvSpPr>
        <p:spPr>
          <a:xfrm>
            <a:off x="937692" y="144686"/>
            <a:ext cx="3024335" cy="400110"/>
          </a:xfrm>
          <a:prstGeom prst="rect">
            <a:avLst/>
          </a:prstGeom>
          <a:noFill/>
        </p:spPr>
        <p:txBody>
          <a:bodyPr wrap="square" rtlCol="0">
            <a:spAutoFit/>
          </a:bodyPr>
          <a:lstStyle/>
          <a:p>
            <a:r>
              <a:rPr lang="zh-CN" altLang="en-US" sz="2000" b="1" dirty="0" smtClean="0">
                <a:solidFill>
                  <a:srgbClr val="2D221B"/>
                </a:solidFill>
                <a:latin typeface="微软雅黑" pitchFamily="34" charset="-122"/>
                <a:ea typeface="微软雅黑" pitchFamily="34" charset="-122"/>
                <a:cs typeface="Vrinda" panose="020B0502040204020203" pitchFamily="34" charset="0"/>
              </a:rPr>
              <a:t>国家奖助学金</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79" name="矩形 78"/>
          <p:cNvSpPr/>
          <p:nvPr/>
        </p:nvSpPr>
        <p:spPr>
          <a:xfrm>
            <a:off x="694370" y="1419622"/>
            <a:ext cx="2149438" cy="360040"/>
          </a:xfrm>
          <a:prstGeom prst="rect">
            <a:avLst/>
          </a:prstGeom>
          <a:solidFill>
            <a:srgbClr val="B32229"/>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国家奖学金</a:t>
            </a:r>
            <a:endParaRPr lang="zh-CN" altLang="en-US" dirty="0"/>
          </a:p>
        </p:txBody>
      </p:sp>
      <p:sp>
        <p:nvSpPr>
          <p:cNvPr id="80" name="矩形 79"/>
          <p:cNvSpPr/>
          <p:nvPr/>
        </p:nvSpPr>
        <p:spPr>
          <a:xfrm>
            <a:off x="694370" y="1779662"/>
            <a:ext cx="2149438" cy="259228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6804248" y="1779662"/>
            <a:ext cx="2149438" cy="259228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smtClean="0">
                <a:solidFill>
                  <a:schemeClr val="tx1"/>
                </a:solidFill>
              </a:rPr>
              <a:t>申请要求：家庭经济困难，生活俭朴。</a:t>
            </a:r>
            <a:endParaRPr lang="en-US" altLang="zh-CN" sz="1400" dirty="0" smtClean="0">
              <a:solidFill>
                <a:schemeClr val="tx1"/>
              </a:solidFill>
            </a:endParaRPr>
          </a:p>
          <a:p>
            <a:r>
              <a:rPr lang="zh-CN" altLang="en-US" sz="1400" dirty="0">
                <a:solidFill>
                  <a:schemeClr val="tx1"/>
                </a:solidFill>
              </a:rPr>
              <a:t>奖</a:t>
            </a:r>
            <a:r>
              <a:rPr lang="zh-CN" altLang="en-US" sz="1400" dirty="0" smtClean="0">
                <a:solidFill>
                  <a:schemeClr val="tx1"/>
                </a:solidFill>
              </a:rPr>
              <a:t>助细则：</a:t>
            </a:r>
            <a:endParaRPr lang="en-US" altLang="zh-CN" sz="1400" dirty="0" smtClean="0">
              <a:solidFill>
                <a:schemeClr val="tx1"/>
              </a:solidFill>
            </a:endParaRPr>
          </a:p>
          <a:p>
            <a:r>
              <a:rPr lang="zh-CN" altLang="en-US" sz="1400" dirty="0" smtClean="0">
                <a:solidFill>
                  <a:schemeClr val="tx1"/>
                </a:solidFill>
              </a:rPr>
              <a:t>        一档：每生每年四千；</a:t>
            </a:r>
            <a:endParaRPr lang="en-US" altLang="zh-CN" sz="1400" dirty="0" smtClean="0">
              <a:solidFill>
                <a:schemeClr val="tx1"/>
              </a:solidFill>
            </a:endParaRPr>
          </a:p>
          <a:p>
            <a:r>
              <a:rPr lang="en-US" altLang="zh-CN" sz="1400" dirty="0">
                <a:solidFill>
                  <a:schemeClr val="tx1"/>
                </a:solidFill>
              </a:rPr>
              <a:t> </a:t>
            </a:r>
            <a:r>
              <a:rPr lang="en-US" altLang="zh-CN" sz="1400" dirty="0" smtClean="0">
                <a:solidFill>
                  <a:schemeClr val="tx1"/>
                </a:solidFill>
              </a:rPr>
              <a:t>       </a:t>
            </a:r>
            <a:r>
              <a:rPr lang="zh-CN" altLang="en-US" sz="1400" dirty="0" smtClean="0">
                <a:solidFill>
                  <a:schemeClr val="tx1"/>
                </a:solidFill>
              </a:rPr>
              <a:t>二档：每生每年三千；</a:t>
            </a:r>
            <a:endParaRPr lang="en-US" altLang="zh-CN" sz="1400" dirty="0" smtClean="0">
              <a:solidFill>
                <a:schemeClr val="tx1"/>
              </a:solidFill>
            </a:endParaRPr>
          </a:p>
          <a:p>
            <a:r>
              <a:rPr lang="en-US" altLang="zh-CN" sz="1400" dirty="0">
                <a:solidFill>
                  <a:schemeClr val="tx1"/>
                </a:solidFill>
              </a:rPr>
              <a:t> </a:t>
            </a:r>
            <a:r>
              <a:rPr lang="en-US" altLang="zh-CN" sz="1400" dirty="0" smtClean="0">
                <a:solidFill>
                  <a:schemeClr val="tx1"/>
                </a:solidFill>
              </a:rPr>
              <a:t>       </a:t>
            </a:r>
            <a:r>
              <a:rPr lang="zh-CN" altLang="en-US" sz="1400" dirty="0" smtClean="0">
                <a:solidFill>
                  <a:schemeClr val="tx1"/>
                </a:solidFill>
              </a:rPr>
              <a:t>三档：每生每年二千。</a:t>
            </a:r>
            <a:endParaRPr lang="zh-CN" altLang="en-US" sz="1400" dirty="0">
              <a:solidFill>
                <a:schemeClr val="tx1"/>
              </a:solidFill>
            </a:endParaRPr>
          </a:p>
        </p:txBody>
      </p:sp>
      <p:sp>
        <p:nvSpPr>
          <p:cNvPr id="82" name="矩形 81"/>
          <p:cNvSpPr/>
          <p:nvPr/>
        </p:nvSpPr>
        <p:spPr>
          <a:xfrm>
            <a:off x="3768266" y="1779662"/>
            <a:ext cx="2149438" cy="259228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smtClean="0">
                <a:ln w="0"/>
                <a:solidFill>
                  <a:schemeClr val="tx1"/>
                </a:solidFill>
                <a:latin typeface="+mn-ea"/>
              </a:rPr>
              <a:t>申请要求：</a:t>
            </a:r>
            <a:endParaRPr lang="en-US" altLang="zh-CN" sz="1400" dirty="0" smtClean="0">
              <a:ln w="0"/>
              <a:solidFill>
                <a:schemeClr val="tx1"/>
              </a:solidFill>
              <a:latin typeface="+mn-ea"/>
            </a:endParaRPr>
          </a:p>
          <a:p>
            <a:r>
              <a:rPr lang="zh-CN" altLang="en-US" sz="1400" dirty="0" smtClean="0">
                <a:ln w="0"/>
                <a:solidFill>
                  <a:schemeClr val="tx1"/>
                </a:solidFill>
                <a:latin typeface="+mn-ea"/>
              </a:rPr>
              <a:t>    成绩优秀，家庭困难；</a:t>
            </a:r>
            <a:endParaRPr lang="en-US" altLang="zh-CN" sz="1400" dirty="0" smtClean="0">
              <a:ln w="0"/>
              <a:solidFill>
                <a:schemeClr val="tx1"/>
              </a:solidFill>
              <a:latin typeface="+mn-ea"/>
            </a:endParaRPr>
          </a:p>
          <a:p>
            <a:r>
              <a:rPr lang="zh-CN" altLang="en-US" sz="1400" dirty="0" smtClean="0">
                <a:ln w="0"/>
                <a:solidFill>
                  <a:schemeClr val="tx1"/>
                </a:solidFill>
                <a:latin typeface="+mn-ea"/>
              </a:rPr>
              <a:t>    在贫困生库内。</a:t>
            </a:r>
            <a:endParaRPr lang="en-US" altLang="zh-CN" sz="1400" dirty="0" smtClean="0">
              <a:ln w="0"/>
              <a:solidFill>
                <a:schemeClr val="tx1"/>
              </a:solidFill>
              <a:latin typeface="+mn-ea"/>
            </a:endParaRPr>
          </a:p>
          <a:p>
            <a:endParaRPr lang="en-US" altLang="zh-CN" sz="1400" dirty="0" smtClean="0">
              <a:ln w="0"/>
              <a:solidFill>
                <a:schemeClr val="tx1"/>
              </a:solidFill>
              <a:latin typeface="+mn-ea"/>
            </a:endParaRPr>
          </a:p>
          <a:p>
            <a:r>
              <a:rPr lang="zh-CN" altLang="en-US" sz="1400" dirty="0" smtClean="0">
                <a:ln w="0"/>
                <a:solidFill>
                  <a:schemeClr val="tx1"/>
                </a:solidFill>
                <a:latin typeface="+mn-ea"/>
              </a:rPr>
              <a:t>荣誉：奖助额度五千元；</a:t>
            </a:r>
            <a:endParaRPr lang="en-US" altLang="zh-CN" sz="1400" dirty="0" smtClean="0">
              <a:ln w="0"/>
              <a:solidFill>
                <a:schemeClr val="tx1"/>
              </a:solidFill>
              <a:latin typeface="+mn-ea"/>
            </a:endParaRPr>
          </a:p>
          <a:p>
            <a:r>
              <a:rPr lang="zh-CN" altLang="en-US" sz="1400" dirty="0" smtClean="0">
                <a:ln w="0"/>
                <a:solidFill>
                  <a:schemeClr val="tx1"/>
                </a:solidFill>
                <a:latin typeface="+mn-ea"/>
              </a:rPr>
              <a:t>      记入学生档案。</a:t>
            </a:r>
            <a:endParaRPr lang="zh-CN" altLang="en-US" sz="1400" dirty="0">
              <a:ln w="0"/>
              <a:solidFill>
                <a:schemeClr val="tx1"/>
              </a:solidFill>
              <a:latin typeface="+mn-ea"/>
            </a:endParaRPr>
          </a:p>
        </p:txBody>
      </p:sp>
      <p:sp>
        <p:nvSpPr>
          <p:cNvPr id="83" name="矩形 82"/>
          <p:cNvSpPr/>
          <p:nvPr/>
        </p:nvSpPr>
        <p:spPr>
          <a:xfrm>
            <a:off x="3773634" y="1422451"/>
            <a:ext cx="2149438" cy="360040"/>
          </a:xfrm>
          <a:prstGeom prst="rect">
            <a:avLst/>
          </a:prstGeom>
          <a:solidFill>
            <a:srgbClr val="B32229"/>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国家励志奖学金</a:t>
            </a:r>
            <a:endParaRPr lang="zh-CN" altLang="en-US" dirty="0"/>
          </a:p>
        </p:txBody>
      </p:sp>
      <p:sp>
        <p:nvSpPr>
          <p:cNvPr id="84" name="矩形 83"/>
          <p:cNvSpPr/>
          <p:nvPr/>
        </p:nvSpPr>
        <p:spPr>
          <a:xfrm>
            <a:off x="6804248" y="1419622"/>
            <a:ext cx="2149438" cy="360040"/>
          </a:xfrm>
          <a:prstGeom prst="rect">
            <a:avLst/>
          </a:prstGeom>
          <a:solidFill>
            <a:srgbClr val="B32229"/>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国家助学金</a:t>
            </a:r>
            <a:endParaRPr lang="zh-CN" altLang="en-US" dirty="0"/>
          </a:p>
        </p:txBody>
      </p:sp>
      <p:sp>
        <p:nvSpPr>
          <p:cNvPr id="85" name="文本框 84"/>
          <p:cNvSpPr txBox="1"/>
          <p:nvPr/>
        </p:nvSpPr>
        <p:spPr>
          <a:xfrm>
            <a:off x="771441" y="1995686"/>
            <a:ext cx="2159566" cy="2031325"/>
          </a:xfrm>
          <a:prstGeom prst="rect">
            <a:avLst/>
          </a:prstGeom>
          <a:noFill/>
        </p:spPr>
        <p:txBody>
          <a:bodyPr wrap="none" rtlCol="0">
            <a:spAutoFit/>
          </a:bodyPr>
          <a:lstStyle/>
          <a:p>
            <a:r>
              <a:rPr lang="zh-CN" altLang="en-US" sz="1400" dirty="0" smtClean="0"/>
              <a:t>成绩：前</a:t>
            </a:r>
            <a:r>
              <a:rPr lang="en-US" altLang="zh-CN" sz="1400" dirty="0" smtClean="0"/>
              <a:t>10%</a:t>
            </a:r>
            <a:r>
              <a:rPr lang="zh-CN" altLang="en-US" sz="1400" dirty="0" smtClean="0"/>
              <a:t>；</a:t>
            </a:r>
            <a:endParaRPr lang="en-US" altLang="zh-CN" sz="1400" dirty="0" smtClean="0"/>
          </a:p>
          <a:p>
            <a:r>
              <a:rPr lang="zh-CN" altLang="en-US" sz="1400" dirty="0" smtClean="0"/>
              <a:t>             无不及格课程。</a:t>
            </a:r>
            <a:endParaRPr lang="en-US" altLang="zh-CN" sz="1400" dirty="0" smtClean="0"/>
          </a:p>
          <a:p>
            <a:r>
              <a:rPr lang="zh-CN" altLang="en-US" sz="1400" dirty="0" smtClean="0"/>
              <a:t>其他：成绩在前</a:t>
            </a:r>
            <a:r>
              <a:rPr lang="en-US" altLang="zh-CN" sz="1400" dirty="0" smtClean="0"/>
              <a:t>30%</a:t>
            </a:r>
            <a:r>
              <a:rPr lang="zh-CN" altLang="en-US" sz="1400" dirty="0" smtClean="0"/>
              <a:t>，</a:t>
            </a:r>
            <a:endParaRPr lang="en-US" altLang="zh-CN" sz="1400" dirty="0" smtClean="0"/>
          </a:p>
          <a:p>
            <a:r>
              <a:rPr lang="zh-CN" altLang="en-US" sz="1400" dirty="0" smtClean="0"/>
              <a:t>             但是在其他方面</a:t>
            </a:r>
            <a:endParaRPr lang="en-US" altLang="zh-CN" sz="1400" dirty="0" smtClean="0"/>
          </a:p>
          <a:p>
            <a:r>
              <a:rPr lang="zh-CN" altLang="en-US" sz="1400" dirty="0" smtClean="0"/>
              <a:t>             有现。</a:t>
            </a:r>
            <a:endParaRPr lang="en-US" altLang="zh-CN" sz="1400" dirty="0" smtClean="0"/>
          </a:p>
          <a:p>
            <a:r>
              <a:rPr lang="zh-CN" altLang="en-US" sz="1400" dirty="0" smtClean="0"/>
              <a:t>荣誉：奖助额度</a:t>
            </a:r>
            <a:r>
              <a:rPr lang="zh-CN" altLang="en-US" sz="1400" b="1" dirty="0" smtClean="0"/>
              <a:t>八千元；</a:t>
            </a:r>
            <a:endParaRPr lang="en-US" altLang="zh-CN" sz="1400" b="1" dirty="0" smtClean="0"/>
          </a:p>
          <a:p>
            <a:r>
              <a:rPr lang="en-US" altLang="zh-CN" sz="1400" b="1" dirty="0"/>
              <a:t> </a:t>
            </a:r>
            <a:r>
              <a:rPr lang="en-US" altLang="zh-CN" sz="1400" b="1" dirty="0" smtClean="0"/>
              <a:t>            </a:t>
            </a:r>
            <a:r>
              <a:rPr lang="zh-CN" altLang="en-US" sz="1400" dirty="0"/>
              <a:t>记</a:t>
            </a:r>
            <a:r>
              <a:rPr lang="zh-CN" altLang="en-US" sz="1400" dirty="0" smtClean="0"/>
              <a:t>入学籍档案；</a:t>
            </a:r>
            <a:endParaRPr lang="en-US" altLang="zh-CN" sz="1400" dirty="0" smtClean="0"/>
          </a:p>
          <a:p>
            <a:r>
              <a:rPr lang="en-US" altLang="zh-CN" sz="1400" dirty="0"/>
              <a:t> </a:t>
            </a:r>
            <a:r>
              <a:rPr lang="en-US" altLang="zh-CN" sz="1400" dirty="0" smtClean="0"/>
              <a:t>            </a:t>
            </a:r>
            <a:r>
              <a:rPr lang="zh-CN" altLang="en-US" sz="1400" dirty="0" smtClean="0"/>
              <a:t>颁发奖励证书。</a:t>
            </a:r>
            <a:endParaRPr lang="en-US" altLang="zh-CN" sz="1400" dirty="0" smtClean="0"/>
          </a:p>
          <a:p>
            <a:endParaRPr lang="zh-CN" altLang="en-US" sz="1400" dirty="0"/>
          </a:p>
        </p:txBody>
      </p:sp>
    </p:spTree>
    <p:extLst>
      <p:ext uri="{BB962C8B-B14F-4D97-AF65-F5344CB8AC3E}">
        <p14:creationId xmlns:p14="http://schemas.microsoft.com/office/powerpoint/2010/main" xmlns="" val="20863278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xmlns="" val="0"/>
              </a:ext>
            </a:extLst>
          </a:blip>
          <a:srcRect b="31697"/>
          <a:stretch/>
        </p:blipFill>
        <p:spPr bwMode="auto">
          <a:xfrm>
            <a:off x="0" y="0"/>
            <a:ext cx="9144000" cy="5143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1047718" y="1734062"/>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dirty="0">
              <a:solidFill>
                <a:schemeClr val="tx1">
                  <a:lumMod val="75000"/>
                  <a:lumOff val="25000"/>
                </a:schemeClr>
              </a:solidFill>
              <a:effectLst>
                <a:outerShdw blurRad="38100" dist="38100" dir="2700000" algn="tl">
                  <a:srgbClr val="000000">
                    <a:alpha val="43137"/>
                  </a:srgbClr>
                </a:outerShdw>
              </a:effectLst>
            </a:endParaRPr>
          </a:p>
        </p:txBody>
      </p:sp>
      <p:sp>
        <p:nvSpPr>
          <p:cNvPr id="82" name="矩形 81"/>
          <p:cNvSpPr/>
          <p:nvPr/>
        </p:nvSpPr>
        <p:spPr>
          <a:xfrm>
            <a:off x="3016924" y="1734062"/>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sp>
        <p:nvSpPr>
          <p:cNvPr id="83" name="矩形 82"/>
          <p:cNvSpPr/>
          <p:nvPr/>
        </p:nvSpPr>
        <p:spPr>
          <a:xfrm>
            <a:off x="5056804" y="1734062"/>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sp>
        <p:nvSpPr>
          <p:cNvPr id="84" name="矩形 83"/>
          <p:cNvSpPr/>
          <p:nvPr/>
        </p:nvSpPr>
        <p:spPr>
          <a:xfrm>
            <a:off x="7100351" y="1734062"/>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sp>
        <p:nvSpPr>
          <p:cNvPr id="88" name="矩形 87"/>
          <p:cNvSpPr/>
          <p:nvPr/>
        </p:nvSpPr>
        <p:spPr>
          <a:xfrm>
            <a:off x="1130793" y="2885041"/>
            <a:ext cx="697624" cy="400108"/>
          </a:xfrm>
          <a:prstGeom prst="rect">
            <a:avLst/>
          </a:prstGeom>
        </p:spPr>
        <p:txBody>
          <a:bodyPr wrap="none" lIns="91438" tIns="45719" rIns="91438" bIns="45719">
            <a:spAutoFit/>
          </a:bodyPr>
          <a:lstStyle/>
          <a:p>
            <a:pPr algn="ctr"/>
            <a:r>
              <a:rPr lang="zh-CN" altLang="en-US" sz="2000" b="1" dirty="0" smtClean="0">
                <a:solidFill>
                  <a:schemeClr val="tx1">
                    <a:lumMod val="75000"/>
                    <a:lumOff val="25000"/>
                  </a:schemeClr>
                </a:solidFill>
                <a:latin typeface="微软雅黑" pitchFamily="34" charset="-122"/>
                <a:ea typeface="微软雅黑" pitchFamily="34" charset="-122"/>
              </a:rPr>
              <a:t>审核</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89" name="矩形 88"/>
          <p:cNvSpPr/>
          <p:nvPr/>
        </p:nvSpPr>
        <p:spPr>
          <a:xfrm>
            <a:off x="856631" y="3184819"/>
            <a:ext cx="1620958" cy="400108"/>
          </a:xfrm>
          <a:prstGeom prst="rect">
            <a:avLst/>
          </a:prstGeom>
        </p:spPr>
        <p:txBody>
          <a:bodyPr wrap="square" lIns="91438" tIns="45719" rIns="91438" bIns="45719">
            <a:spAutoFit/>
          </a:bodyPr>
          <a:lstStyle/>
          <a:p>
            <a:r>
              <a:rPr lang="zh-CN" altLang="en-US" sz="1000" dirty="0" smtClean="0">
                <a:solidFill>
                  <a:schemeClr val="tx1">
                    <a:lumMod val="75000"/>
                    <a:lumOff val="25000"/>
                  </a:schemeClr>
                </a:solidFill>
              </a:rPr>
              <a:t>学生提出书面申请，学院审核，确定候选人。</a:t>
            </a:r>
            <a:endParaRPr lang="zh-CN" altLang="en-US" sz="1000" dirty="0">
              <a:solidFill>
                <a:schemeClr val="tx1">
                  <a:lumMod val="75000"/>
                  <a:lumOff val="25000"/>
                </a:schemeClr>
              </a:solidFill>
            </a:endParaRPr>
          </a:p>
        </p:txBody>
      </p:sp>
      <p:sp>
        <p:nvSpPr>
          <p:cNvPr id="90" name="矩形 89"/>
          <p:cNvSpPr/>
          <p:nvPr/>
        </p:nvSpPr>
        <p:spPr>
          <a:xfrm>
            <a:off x="2990572" y="2823485"/>
            <a:ext cx="1210584" cy="400108"/>
          </a:xfrm>
          <a:prstGeom prst="rect">
            <a:avLst/>
          </a:prstGeom>
        </p:spPr>
        <p:txBody>
          <a:bodyPr wrap="none" lIns="91438" tIns="45719" rIns="91438" bIns="45719">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院级公示</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91" name="矩形 90"/>
          <p:cNvSpPr/>
          <p:nvPr/>
        </p:nvSpPr>
        <p:spPr>
          <a:xfrm>
            <a:off x="2894985" y="3184819"/>
            <a:ext cx="1620958" cy="553996"/>
          </a:xfrm>
          <a:prstGeom prst="rect">
            <a:avLst/>
          </a:prstGeom>
        </p:spPr>
        <p:txBody>
          <a:bodyPr wrap="square" lIns="91438" tIns="45719" rIns="91438" bIns="45719">
            <a:spAutoFit/>
          </a:bodyPr>
          <a:lstStyle/>
          <a:p>
            <a:r>
              <a:rPr lang="zh-CN" altLang="en-US" sz="1000" dirty="0" smtClean="0">
                <a:solidFill>
                  <a:schemeClr val="tx1">
                    <a:lumMod val="75000"/>
                    <a:lumOff val="25000"/>
                  </a:schemeClr>
                </a:solidFill>
              </a:rPr>
              <a:t>各学院公示候选人名单三个工作日，并将材料上报学工处。</a:t>
            </a:r>
            <a:endParaRPr lang="zh-CN" altLang="en-US" sz="1000" dirty="0">
              <a:solidFill>
                <a:schemeClr val="tx1">
                  <a:lumMod val="75000"/>
                  <a:lumOff val="25000"/>
                </a:schemeClr>
              </a:solidFill>
            </a:endParaRPr>
          </a:p>
        </p:txBody>
      </p:sp>
      <p:sp>
        <p:nvSpPr>
          <p:cNvPr id="92" name="矩形 91"/>
          <p:cNvSpPr/>
          <p:nvPr/>
        </p:nvSpPr>
        <p:spPr>
          <a:xfrm>
            <a:off x="5237612" y="2822490"/>
            <a:ext cx="697623" cy="400108"/>
          </a:xfrm>
          <a:prstGeom prst="rect">
            <a:avLst/>
          </a:prstGeom>
        </p:spPr>
        <p:txBody>
          <a:bodyPr wrap="none" lIns="91438" tIns="45719" rIns="91438" bIns="45719">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评定</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93" name="矩形 92"/>
          <p:cNvSpPr/>
          <p:nvPr/>
        </p:nvSpPr>
        <p:spPr>
          <a:xfrm>
            <a:off x="4933338" y="3184819"/>
            <a:ext cx="1620958" cy="400108"/>
          </a:xfrm>
          <a:prstGeom prst="rect">
            <a:avLst/>
          </a:prstGeom>
        </p:spPr>
        <p:txBody>
          <a:bodyPr wrap="square" lIns="91438" tIns="45719" rIns="91438" bIns="45719">
            <a:spAutoFit/>
          </a:bodyPr>
          <a:lstStyle/>
          <a:p>
            <a:r>
              <a:rPr lang="zh-CN" altLang="en-US" sz="1000" dirty="0" smtClean="0">
                <a:solidFill>
                  <a:schemeClr val="tx1">
                    <a:lumMod val="75000"/>
                    <a:lumOff val="25000"/>
                  </a:schemeClr>
                </a:solidFill>
              </a:rPr>
              <a:t>校奖贷基金管理委员会讨论评定候选学生名单。</a:t>
            </a:r>
            <a:endParaRPr lang="zh-CN" altLang="en-US" sz="1000" dirty="0">
              <a:solidFill>
                <a:schemeClr val="tx1">
                  <a:lumMod val="75000"/>
                  <a:lumOff val="25000"/>
                </a:schemeClr>
              </a:solidFill>
            </a:endParaRPr>
          </a:p>
        </p:txBody>
      </p:sp>
      <p:sp>
        <p:nvSpPr>
          <p:cNvPr id="94" name="矩形 93"/>
          <p:cNvSpPr/>
          <p:nvPr/>
        </p:nvSpPr>
        <p:spPr>
          <a:xfrm>
            <a:off x="7020272" y="2784711"/>
            <a:ext cx="1287528" cy="400108"/>
          </a:xfrm>
          <a:prstGeom prst="rect">
            <a:avLst/>
          </a:prstGeom>
        </p:spPr>
        <p:txBody>
          <a:bodyPr wrap="none" lIns="91438" tIns="45719" rIns="91438" bIns="45719">
            <a:spAutoFit/>
          </a:bodyPr>
          <a:lstStyle/>
          <a:p>
            <a:r>
              <a:rPr lang="zh-CN" altLang="en-US" sz="2000" b="1" dirty="0">
                <a:solidFill>
                  <a:schemeClr val="tx1">
                    <a:lumMod val="75000"/>
                    <a:lumOff val="25000"/>
                  </a:schemeClr>
                </a:solidFill>
                <a:latin typeface="微软雅黑" pitchFamily="34" charset="-122"/>
                <a:ea typeface="微软雅黑" pitchFamily="34" charset="-122"/>
              </a:rPr>
              <a:t>校</a:t>
            </a:r>
            <a:r>
              <a:rPr lang="zh-CN" altLang="en-US" sz="2000" b="1" dirty="0" smtClean="0">
                <a:solidFill>
                  <a:schemeClr val="tx1">
                    <a:lumMod val="75000"/>
                    <a:lumOff val="25000"/>
                  </a:schemeClr>
                </a:solidFill>
                <a:latin typeface="微软雅黑" pitchFamily="34" charset="-122"/>
                <a:ea typeface="微软雅黑" pitchFamily="34" charset="-122"/>
              </a:rPr>
              <a:t>级公示</a:t>
            </a:r>
            <a:r>
              <a:rPr lang="en-US" altLang="zh-CN" sz="2000" b="1" dirty="0" smtClean="0">
                <a:solidFill>
                  <a:schemeClr val="tx1">
                    <a:lumMod val="75000"/>
                    <a:lumOff val="25000"/>
                  </a:schemeClr>
                </a:solidFill>
                <a:latin typeface="微软雅黑" pitchFamily="34" charset="-122"/>
                <a:ea typeface="微软雅黑" pitchFamily="34" charset="-122"/>
              </a:rPr>
              <a:t> </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95" name="矩形 94"/>
          <p:cNvSpPr/>
          <p:nvPr/>
        </p:nvSpPr>
        <p:spPr>
          <a:xfrm>
            <a:off x="6971691" y="3184819"/>
            <a:ext cx="1620958" cy="400108"/>
          </a:xfrm>
          <a:prstGeom prst="rect">
            <a:avLst/>
          </a:prstGeom>
        </p:spPr>
        <p:txBody>
          <a:bodyPr wrap="square" lIns="91438" tIns="45719" rIns="91438" bIns="45719">
            <a:spAutoFit/>
          </a:bodyPr>
          <a:lstStyle/>
          <a:p>
            <a:r>
              <a:rPr lang="zh-CN" altLang="en-US" sz="1000" dirty="0" smtClean="0">
                <a:solidFill>
                  <a:schemeClr val="tx1">
                    <a:lumMod val="75000"/>
                    <a:lumOff val="25000"/>
                  </a:schemeClr>
                </a:solidFill>
              </a:rPr>
              <a:t>校级公示五日并上报主管机构。</a:t>
            </a:r>
            <a:endParaRPr lang="zh-CN" altLang="en-US" sz="1000" dirty="0">
              <a:solidFill>
                <a:schemeClr val="tx1">
                  <a:lumMod val="75000"/>
                  <a:lumOff val="25000"/>
                </a:schemeClr>
              </a:solidFill>
            </a:endParaRPr>
          </a:p>
        </p:txBody>
      </p:sp>
      <p:grpSp>
        <p:nvGrpSpPr>
          <p:cNvPr id="99" name="组合 98"/>
          <p:cNvGrpSpPr/>
          <p:nvPr/>
        </p:nvGrpSpPr>
        <p:grpSpPr>
          <a:xfrm>
            <a:off x="1354428" y="2021312"/>
            <a:ext cx="312682" cy="313566"/>
            <a:chOff x="6897688" y="1995488"/>
            <a:chExt cx="561975" cy="563563"/>
          </a:xfrm>
          <a:solidFill>
            <a:schemeClr val="bg1"/>
          </a:solidFill>
        </p:grpSpPr>
        <p:sp>
          <p:nvSpPr>
            <p:cNvPr id="100" name="Freeform 27"/>
            <p:cNvSpPr>
              <a:spLocks/>
            </p:cNvSpPr>
            <p:nvPr/>
          </p:nvSpPr>
          <p:spPr bwMode="auto">
            <a:xfrm>
              <a:off x="6897688" y="2303463"/>
              <a:ext cx="561975" cy="255588"/>
            </a:xfrm>
            <a:custGeom>
              <a:avLst/>
              <a:gdLst>
                <a:gd name="T0" fmla="*/ 0 w 75"/>
                <a:gd name="T1" fmla="*/ 16 h 34"/>
                <a:gd name="T2" fmla="*/ 7 w 75"/>
                <a:gd name="T3" fmla="*/ 5 h 34"/>
                <a:gd name="T4" fmla="*/ 25 w 75"/>
                <a:gd name="T5" fmla="*/ 0 h 34"/>
                <a:gd name="T6" fmla="*/ 37 w 75"/>
                <a:gd name="T7" fmla="*/ 21 h 34"/>
                <a:gd name="T8" fmla="*/ 50 w 75"/>
                <a:gd name="T9" fmla="*/ 0 h 34"/>
                <a:gd name="T10" fmla="*/ 67 w 75"/>
                <a:gd name="T11" fmla="*/ 5 h 34"/>
                <a:gd name="T12" fmla="*/ 75 w 75"/>
                <a:gd name="T13" fmla="*/ 16 h 34"/>
                <a:gd name="T14" fmla="*/ 75 w 75"/>
                <a:gd name="T15" fmla="*/ 34 h 34"/>
                <a:gd name="T16" fmla="*/ 37 w 75"/>
                <a:gd name="T17" fmla="*/ 34 h 34"/>
                <a:gd name="T18" fmla="*/ 0 w 75"/>
                <a:gd name="T19" fmla="*/ 34 h 34"/>
                <a:gd name="T20" fmla="*/ 0 w 75"/>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34">
                  <a:moveTo>
                    <a:pt x="0" y="16"/>
                  </a:moveTo>
                  <a:cubicBezTo>
                    <a:pt x="0" y="11"/>
                    <a:pt x="2" y="7"/>
                    <a:pt x="7" y="5"/>
                  </a:cubicBezTo>
                  <a:cubicBezTo>
                    <a:pt x="25" y="0"/>
                    <a:pt x="25" y="0"/>
                    <a:pt x="25" y="0"/>
                  </a:cubicBezTo>
                  <a:cubicBezTo>
                    <a:pt x="37" y="21"/>
                    <a:pt x="37" y="21"/>
                    <a:pt x="37" y="21"/>
                  </a:cubicBezTo>
                  <a:cubicBezTo>
                    <a:pt x="50" y="0"/>
                    <a:pt x="50" y="0"/>
                    <a:pt x="50" y="0"/>
                  </a:cubicBezTo>
                  <a:cubicBezTo>
                    <a:pt x="67" y="5"/>
                    <a:pt x="67" y="5"/>
                    <a:pt x="67" y="5"/>
                  </a:cubicBezTo>
                  <a:cubicBezTo>
                    <a:pt x="72" y="7"/>
                    <a:pt x="75" y="11"/>
                    <a:pt x="75" y="16"/>
                  </a:cubicBezTo>
                  <a:cubicBezTo>
                    <a:pt x="75" y="34"/>
                    <a:pt x="75" y="34"/>
                    <a:pt x="75" y="34"/>
                  </a:cubicBezTo>
                  <a:cubicBezTo>
                    <a:pt x="37" y="34"/>
                    <a:pt x="37" y="34"/>
                    <a:pt x="37" y="34"/>
                  </a:cubicBezTo>
                  <a:cubicBezTo>
                    <a:pt x="0" y="34"/>
                    <a:pt x="0" y="34"/>
                    <a:pt x="0" y="34"/>
                  </a:cubicBezTo>
                  <a:cubicBezTo>
                    <a:pt x="0" y="16"/>
                    <a:pt x="0" y="16"/>
                    <a:pt x="0"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01" name="Freeform 28"/>
            <p:cNvSpPr>
              <a:spLocks/>
            </p:cNvSpPr>
            <p:nvPr/>
          </p:nvSpPr>
          <p:spPr bwMode="auto">
            <a:xfrm>
              <a:off x="7046913" y="1995488"/>
              <a:ext cx="263525" cy="307975"/>
            </a:xfrm>
            <a:custGeom>
              <a:avLst/>
              <a:gdLst>
                <a:gd name="T0" fmla="*/ 17 w 35"/>
                <a:gd name="T1" fmla="*/ 41 h 41"/>
                <a:gd name="T2" fmla="*/ 5 w 35"/>
                <a:gd name="T3" fmla="*/ 32 h 41"/>
                <a:gd name="T4" fmla="*/ 1 w 35"/>
                <a:gd name="T5" fmla="*/ 12 h 41"/>
                <a:gd name="T6" fmla="*/ 17 w 35"/>
                <a:gd name="T7" fmla="*/ 0 h 41"/>
                <a:gd name="T8" fmla="*/ 33 w 35"/>
                <a:gd name="T9" fmla="*/ 12 h 41"/>
                <a:gd name="T10" fmla="*/ 29 w 35"/>
                <a:gd name="T11" fmla="*/ 32 h 41"/>
                <a:gd name="T12" fmla="*/ 17 w 35"/>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35" h="41">
                  <a:moveTo>
                    <a:pt x="17" y="41"/>
                  </a:moveTo>
                  <a:cubicBezTo>
                    <a:pt x="12" y="41"/>
                    <a:pt x="8" y="37"/>
                    <a:pt x="5" y="32"/>
                  </a:cubicBezTo>
                  <a:cubicBezTo>
                    <a:pt x="1" y="26"/>
                    <a:pt x="0" y="18"/>
                    <a:pt x="1" y="12"/>
                  </a:cubicBezTo>
                  <a:cubicBezTo>
                    <a:pt x="3" y="5"/>
                    <a:pt x="8" y="0"/>
                    <a:pt x="17" y="0"/>
                  </a:cubicBezTo>
                  <a:cubicBezTo>
                    <a:pt x="26" y="0"/>
                    <a:pt x="31" y="5"/>
                    <a:pt x="33" y="12"/>
                  </a:cubicBezTo>
                  <a:cubicBezTo>
                    <a:pt x="35" y="18"/>
                    <a:pt x="33" y="26"/>
                    <a:pt x="29" y="32"/>
                  </a:cubicBezTo>
                  <a:cubicBezTo>
                    <a:pt x="26" y="37"/>
                    <a:pt x="22" y="41"/>
                    <a:pt x="17" y="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02" name="Freeform 29"/>
            <p:cNvSpPr>
              <a:spLocks/>
            </p:cNvSpPr>
            <p:nvPr/>
          </p:nvSpPr>
          <p:spPr bwMode="auto">
            <a:xfrm>
              <a:off x="7264400" y="2438400"/>
              <a:ext cx="112713" cy="76200"/>
            </a:xfrm>
            <a:custGeom>
              <a:avLst/>
              <a:gdLst>
                <a:gd name="T0" fmla="*/ 2 w 15"/>
                <a:gd name="T1" fmla="*/ 0 h 10"/>
                <a:gd name="T2" fmla="*/ 14 w 15"/>
                <a:gd name="T3" fmla="*/ 0 h 10"/>
                <a:gd name="T4" fmla="*/ 15 w 15"/>
                <a:gd name="T5" fmla="*/ 2 h 10"/>
                <a:gd name="T6" fmla="*/ 15 w 15"/>
                <a:gd name="T7" fmla="*/ 8 h 10"/>
                <a:gd name="T8" fmla="*/ 14 w 15"/>
                <a:gd name="T9" fmla="*/ 10 h 10"/>
                <a:gd name="T10" fmla="*/ 2 w 15"/>
                <a:gd name="T11" fmla="*/ 10 h 10"/>
                <a:gd name="T12" fmla="*/ 0 w 15"/>
                <a:gd name="T13" fmla="*/ 8 h 10"/>
                <a:gd name="T14" fmla="*/ 0 w 15"/>
                <a:gd name="T15" fmla="*/ 2 h 10"/>
                <a:gd name="T16" fmla="*/ 2 w 15"/>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2" y="0"/>
                  </a:moveTo>
                  <a:cubicBezTo>
                    <a:pt x="14" y="0"/>
                    <a:pt x="14" y="0"/>
                    <a:pt x="14" y="0"/>
                  </a:cubicBezTo>
                  <a:cubicBezTo>
                    <a:pt x="15" y="0"/>
                    <a:pt x="15" y="1"/>
                    <a:pt x="15" y="2"/>
                  </a:cubicBezTo>
                  <a:cubicBezTo>
                    <a:pt x="15" y="8"/>
                    <a:pt x="15" y="8"/>
                    <a:pt x="15" y="8"/>
                  </a:cubicBezTo>
                  <a:cubicBezTo>
                    <a:pt x="15" y="9"/>
                    <a:pt x="15" y="10"/>
                    <a:pt x="14" y="10"/>
                  </a:cubicBezTo>
                  <a:cubicBezTo>
                    <a:pt x="2" y="10"/>
                    <a:pt x="2" y="10"/>
                    <a:pt x="2" y="10"/>
                  </a:cubicBezTo>
                  <a:cubicBezTo>
                    <a:pt x="1" y="10"/>
                    <a:pt x="0" y="9"/>
                    <a:pt x="0" y="8"/>
                  </a:cubicBezTo>
                  <a:cubicBezTo>
                    <a:pt x="0" y="2"/>
                    <a:pt x="0" y="2"/>
                    <a:pt x="0" y="2"/>
                  </a:cubicBezTo>
                  <a:cubicBezTo>
                    <a:pt x="0" y="1"/>
                    <a:pt x="1" y="0"/>
                    <a:pt x="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106" name="Freeform 114"/>
          <p:cNvSpPr>
            <a:spLocks noChangeArrowheads="1"/>
          </p:cNvSpPr>
          <p:nvPr/>
        </p:nvSpPr>
        <p:spPr bwMode="auto">
          <a:xfrm>
            <a:off x="3277480" y="2021312"/>
            <a:ext cx="486887" cy="483847"/>
          </a:xfrm>
          <a:custGeom>
            <a:avLst/>
            <a:gdLst>
              <a:gd name="T0" fmla="*/ 199410 w 462"/>
              <a:gd name="T1" fmla="*/ 135126 h 488"/>
              <a:gd name="T2" fmla="*/ 199410 w 462"/>
              <a:gd name="T3" fmla="*/ 135126 h 488"/>
              <a:gd name="T4" fmla="*/ 183656 w 462"/>
              <a:gd name="T5" fmla="*/ 119414 h 488"/>
              <a:gd name="T6" fmla="*/ 183656 w 462"/>
              <a:gd name="T7" fmla="*/ 99212 h 488"/>
              <a:gd name="T8" fmla="*/ 199410 w 462"/>
              <a:gd name="T9" fmla="*/ 83500 h 488"/>
              <a:gd name="T10" fmla="*/ 199410 w 462"/>
              <a:gd name="T11" fmla="*/ 71828 h 488"/>
              <a:gd name="T12" fmla="*/ 171502 w 462"/>
              <a:gd name="T13" fmla="*/ 67788 h 488"/>
              <a:gd name="T14" fmla="*/ 163850 w 462"/>
              <a:gd name="T15" fmla="*/ 55667 h 488"/>
              <a:gd name="T16" fmla="*/ 175553 w 462"/>
              <a:gd name="T17" fmla="*/ 16161 h 488"/>
              <a:gd name="T18" fmla="*/ 171502 w 462"/>
              <a:gd name="T19" fmla="*/ 12121 h 488"/>
              <a:gd name="T20" fmla="*/ 139992 w 462"/>
              <a:gd name="T21" fmla="*/ 31874 h 488"/>
              <a:gd name="T22" fmla="*/ 120186 w 462"/>
              <a:gd name="T23" fmla="*/ 23793 h 488"/>
              <a:gd name="T24" fmla="*/ 111634 w 462"/>
              <a:gd name="T25" fmla="*/ 7632 h 488"/>
              <a:gd name="T26" fmla="*/ 95879 w 462"/>
              <a:gd name="T27" fmla="*/ 7632 h 488"/>
              <a:gd name="T28" fmla="*/ 87777 w 462"/>
              <a:gd name="T29" fmla="*/ 23793 h 488"/>
              <a:gd name="T30" fmla="*/ 67971 w 462"/>
              <a:gd name="T31" fmla="*/ 31874 h 488"/>
              <a:gd name="T32" fmla="*/ 52216 w 462"/>
              <a:gd name="T33" fmla="*/ 23793 h 488"/>
              <a:gd name="T34" fmla="*/ 40062 w 462"/>
              <a:gd name="T35" fmla="*/ 31874 h 488"/>
              <a:gd name="T36" fmla="*/ 40062 w 462"/>
              <a:gd name="T37" fmla="*/ 47586 h 488"/>
              <a:gd name="T38" fmla="*/ 28359 w 462"/>
              <a:gd name="T39" fmla="*/ 63747 h 488"/>
              <a:gd name="T40" fmla="*/ 8102 w 462"/>
              <a:gd name="T41" fmla="*/ 71828 h 488"/>
              <a:gd name="T42" fmla="*/ 8102 w 462"/>
              <a:gd name="T43" fmla="*/ 83500 h 488"/>
              <a:gd name="T44" fmla="*/ 28359 w 462"/>
              <a:gd name="T45" fmla="*/ 99212 h 488"/>
              <a:gd name="T46" fmla="*/ 28359 w 462"/>
              <a:gd name="T47" fmla="*/ 119414 h 488"/>
              <a:gd name="T48" fmla="*/ 8102 w 462"/>
              <a:gd name="T49" fmla="*/ 135126 h 488"/>
              <a:gd name="T50" fmla="*/ 12154 w 462"/>
              <a:gd name="T51" fmla="*/ 143207 h 488"/>
              <a:gd name="T52" fmla="*/ 31960 w 462"/>
              <a:gd name="T53" fmla="*/ 147247 h 488"/>
              <a:gd name="T54" fmla="*/ 44113 w 462"/>
              <a:gd name="T55" fmla="*/ 163408 h 488"/>
              <a:gd name="T56" fmla="*/ 31960 w 462"/>
              <a:gd name="T57" fmla="*/ 198873 h 488"/>
              <a:gd name="T58" fmla="*/ 40062 w 462"/>
              <a:gd name="T59" fmla="*/ 206954 h 488"/>
              <a:gd name="T60" fmla="*/ 63919 w 462"/>
              <a:gd name="T61" fmla="*/ 190793 h 488"/>
              <a:gd name="T62" fmla="*/ 83725 w 462"/>
              <a:gd name="T63" fmla="*/ 194833 h 488"/>
              <a:gd name="T64" fmla="*/ 95879 w 462"/>
              <a:gd name="T65" fmla="*/ 210994 h 488"/>
              <a:gd name="T66" fmla="*/ 111634 w 462"/>
              <a:gd name="T67" fmla="*/ 210994 h 488"/>
              <a:gd name="T68" fmla="*/ 120186 w 462"/>
              <a:gd name="T69" fmla="*/ 190793 h 488"/>
              <a:gd name="T70" fmla="*/ 139992 w 462"/>
              <a:gd name="T71" fmla="*/ 183161 h 488"/>
              <a:gd name="T72" fmla="*/ 159798 w 462"/>
              <a:gd name="T73" fmla="*/ 194833 h 488"/>
              <a:gd name="T74" fmla="*/ 167901 w 462"/>
              <a:gd name="T75" fmla="*/ 187201 h 488"/>
              <a:gd name="T76" fmla="*/ 167901 w 462"/>
              <a:gd name="T77" fmla="*/ 167000 h 488"/>
              <a:gd name="T78" fmla="*/ 179604 w 462"/>
              <a:gd name="T79" fmla="*/ 151287 h 488"/>
              <a:gd name="T80" fmla="*/ 199410 w 462"/>
              <a:gd name="T81" fmla="*/ 147247 h 488"/>
              <a:gd name="T82" fmla="*/ 199410 w 462"/>
              <a:gd name="T83" fmla="*/ 135126 h 488"/>
              <a:gd name="T84" fmla="*/ 115685 w 462"/>
              <a:gd name="T85" fmla="*/ 155328 h 488"/>
              <a:gd name="T86" fmla="*/ 115685 w 462"/>
              <a:gd name="T87" fmla="*/ 155328 h 488"/>
              <a:gd name="T88" fmla="*/ 91828 w 462"/>
              <a:gd name="T89" fmla="*/ 155328 h 488"/>
              <a:gd name="T90" fmla="*/ 91828 w 462"/>
              <a:gd name="T91" fmla="*/ 131086 h 488"/>
              <a:gd name="T92" fmla="*/ 115685 w 462"/>
              <a:gd name="T93" fmla="*/ 131086 h 488"/>
              <a:gd name="T94" fmla="*/ 115685 w 462"/>
              <a:gd name="T95" fmla="*/ 155328 h 488"/>
              <a:gd name="T96" fmla="*/ 115685 w 462"/>
              <a:gd name="T97" fmla="*/ 119414 h 488"/>
              <a:gd name="T98" fmla="*/ 115685 w 462"/>
              <a:gd name="T99" fmla="*/ 119414 h 488"/>
              <a:gd name="T100" fmla="*/ 91828 w 462"/>
              <a:gd name="T101" fmla="*/ 119414 h 488"/>
              <a:gd name="T102" fmla="*/ 91828 w 462"/>
              <a:gd name="T103" fmla="*/ 59707 h 488"/>
              <a:gd name="T104" fmla="*/ 115685 w 462"/>
              <a:gd name="T105" fmla="*/ 59707 h 488"/>
              <a:gd name="T106" fmla="*/ 115685 w 462"/>
              <a:gd name="T107" fmla="*/ 119414 h 48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2" h="488">
                <a:moveTo>
                  <a:pt x="443" y="301"/>
                </a:moveTo>
                <a:lnTo>
                  <a:pt x="443" y="301"/>
                </a:lnTo>
                <a:cubicBezTo>
                  <a:pt x="408" y="266"/>
                  <a:pt x="408" y="266"/>
                  <a:pt x="408" y="266"/>
                </a:cubicBezTo>
                <a:cubicBezTo>
                  <a:pt x="390" y="248"/>
                  <a:pt x="390" y="230"/>
                  <a:pt x="408" y="221"/>
                </a:cubicBezTo>
                <a:cubicBezTo>
                  <a:pt x="443" y="186"/>
                  <a:pt x="443" y="186"/>
                  <a:pt x="443" y="186"/>
                </a:cubicBezTo>
                <a:cubicBezTo>
                  <a:pt x="461" y="168"/>
                  <a:pt x="452" y="160"/>
                  <a:pt x="443" y="160"/>
                </a:cubicBezTo>
                <a:cubicBezTo>
                  <a:pt x="381" y="151"/>
                  <a:pt x="381" y="151"/>
                  <a:pt x="381" y="151"/>
                </a:cubicBezTo>
                <a:cubicBezTo>
                  <a:pt x="364" y="151"/>
                  <a:pt x="355" y="142"/>
                  <a:pt x="364" y="124"/>
                </a:cubicBezTo>
                <a:cubicBezTo>
                  <a:pt x="390" y="36"/>
                  <a:pt x="390" y="36"/>
                  <a:pt x="390" y="36"/>
                </a:cubicBezTo>
                <a:cubicBezTo>
                  <a:pt x="399" y="27"/>
                  <a:pt x="390" y="17"/>
                  <a:pt x="381" y="27"/>
                </a:cubicBezTo>
                <a:cubicBezTo>
                  <a:pt x="311" y="71"/>
                  <a:pt x="311" y="71"/>
                  <a:pt x="311" y="71"/>
                </a:cubicBezTo>
                <a:cubicBezTo>
                  <a:pt x="292" y="80"/>
                  <a:pt x="275" y="71"/>
                  <a:pt x="267" y="53"/>
                </a:cubicBezTo>
                <a:cubicBezTo>
                  <a:pt x="248" y="17"/>
                  <a:pt x="248" y="17"/>
                  <a:pt x="248" y="17"/>
                </a:cubicBezTo>
                <a:cubicBezTo>
                  <a:pt x="239" y="0"/>
                  <a:pt x="222" y="0"/>
                  <a:pt x="213" y="17"/>
                </a:cubicBezTo>
                <a:cubicBezTo>
                  <a:pt x="195" y="53"/>
                  <a:pt x="195" y="53"/>
                  <a:pt x="195" y="53"/>
                </a:cubicBezTo>
                <a:cubicBezTo>
                  <a:pt x="186" y="71"/>
                  <a:pt x="169" y="71"/>
                  <a:pt x="151" y="71"/>
                </a:cubicBezTo>
                <a:cubicBezTo>
                  <a:pt x="116" y="53"/>
                  <a:pt x="116" y="53"/>
                  <a:pt x="116" y="53"/>
                </a:cubicBezTo>
                <a:cubicBezTo>
                  <a:pt x="98" y="45"/>
                  <a:pt x="80" y="53"/>
                  <a:pt x="89" y="71"/>
                </a:cubicBezTo>
                <a:cubicBezTo>
                  <a:pt x="89" y="106"/>
                  <a:pt x="89" y="106"/>
                  <a:pt x="89" y="106"/>
                </a:cubicBezTo>
                <a:cubicBezTo>
                  <a:pt x="89" y="124"/>
                  <a:pt x="80" y="142"/>
                  <a:pt x="63" y="142"/>
                </a:cubicBezTo>
                <a:cubicBezTo>
                  <a:pt x="18" y="160"/>
                  <a:pt x="18" y="160"/>
                  <a:pt x="18" y="160"/>
                </a:cubicBezTo>
                <a:cubicBezTo>
                  <a:pt x="9" y="160"/>
                  <a:pt x="0" y="168"/>
                  <a:pt x="18" y="186"/>
                </a:cubicBezTo>
                <a:cubicBezTo>
                  <a:pt x="63" y="221"/>
                  <a:pt x="63" y="221"/>
                  <a:pt x="63" y="221"/>
                </a:cubicBezTo>
                <a:cubicBezTo>
                  <a:pt x="71" y="230"/>
                  <a:pt x="71" y="248"/>
                  <a:pt x="63" y="266"/>
                </a:cubicBezTo>
                <a:cubicBezTo>
                  <a:pt x="18" y="301"/>
                  <a:pt x="18" y="301"/>
                  <a:pt x="18" y="301"/>
                </a:cubicBezTo>
                <a:cubicBezTo>
                  <a:pt x="0" y="311"/>
                  <a:pt x="9" y="319"/>
                  <a:pt x="27" y="319"/>
                </a:cubicBezTo>
                <a:cubicBezTo>
                  <a:pt x="71" y="328"/>
                  <a:pt x="71" y="328"/>
                  <a:pt x="71" y="328"/>
                </a:cubicBezTo>
                <a:cubicBezTo>
                  <a:pt x="89" y="328"/>
                  <a:pt x="98" y="346"/>
                  <a:pt x="98" y="364"/>
                </a:cubicBezTo>
                <a:cubicBezTo>
                  <a:pt x="71" y="443"/>
                  <a:pt x="71" y="443"/>
                  <a:pt x="71" y="443"/>
                </a:cubicBezTo>
                <a:cubicBezTo>
                  <a:pt x="63" y="461"/>
                  <a:pt x="71" y="461"/>
                  <a:pt x="89" y="461"/>
                </a:cubicBezTo>
                <a:cubicBezTo>
                  <a:pt x="142" y="425"/>
                  <a:pt x="142" y="425"/>
                  <a:pt x="142" y="425"/>
                </a:cubicBezTo>
                <a:cubicBezTo>
                  <a:pt x="160" y="417"/>
                  <a:pt x="177" y="417"/>
                  <a:pt x="186" y="434"/>
                </a:cubicBezTo>
                <a:cubicBezTo>
                  <a:pt x="213" y="470"/>
                  <a:pt x="213" y="470"/>
                  <a:pt x="213" y="470"/>
                </a:cubicBezTo>
                <a:cubicBezTo>
                  <a:pt x="222" y="487"/>
                  <a:pt x="239" y="478"/>
                  <a:pt x="248" y="470"/>
                </a:cubicBezTo>
                <a:cubicBezTo>
                  <a:pt x="267" y="425"/>
                  <a:pt x="267" y="425"/>
                  <a:pt x="267" y="425"/>
                </a:cubicBezTo>
                <a:cubicBezTo>
                  <a:pt x="275" y="408"/>
                  <a:pt x="292" y="408"/>
                  <a:pt x="311" y="408"/>
                </a:cubicBezTo>
                <a:cubicBezTo>
                  <a:pt x="355" y="434"/>
                  <a:pt x="355" y="434"/>
                  <a:pt x="355" y="434"/>
                </a:cubicBezTo>
                <a:cubicBezTo>
                  <a:pt x="364" y="443"/>
                  <a:pt x="381" y="434"/>
                  <a:pt x="373" y="417"/>
                </a:cubicBezTo>
                <a:cubicBezTo>
                  <a:pt x="373" y="372"/>
                  <a:pt x="373" y="372"/>
                  <a:pt x="373" y="372"/>
                </a:cubicBezTo>
                <a:cubicBezTo>
                  <a:pt x="373" y="364"/>
                  <a:pt x="390" y="346"/>
                  <a:pt x="399" y="337"/>
                </a:cubicBezTo>
                <a:cubicBezTo>
                  <a:pt x="443" y="328"/>
                  <a:pt x="443" y="328"/>
                  <a:pt x="443" y="328"/>
                </a:cubicBezTo>
                <a:cubicBezTo>
                  <a:pt x="452" y="319"/>
                  <a:pt x="461" y="311"/>
                  <a:pt x="443" y="301"/>
                </a:cubicBezTo>
                <a:close/>
                <a:moveTo>
                  <a:pt x="257" y="346"/>
                </a:moveTo>
                <a:lnTo>
                  <a:pt x="257" y="346"/>
                </a:lnTo>
                <a:cubicBezTo>
                  <a:pt x="204" y="346"/>
                  <a:pt x="204" y="346"/>
                  <a:pt x="204" y="346"/>
                </a:cubicBezTo>
                <a:cubicBezTo>
                  <a:pt x="204" y="292"/>
                  <a:pt x="204" y="292"/>
                  <a:pt x="204" y="292"/>
                </a:cubicBezTo>
                <a:cubicBezTo>
                  <a:pt x="257" y="292"/>
                  <a:pt x="257" y="292"/>
                  <a:pt x="257" y="292"/>
                </a:cubicBezTo>
                <a:lnTo>
                  <a:pt x="257" y="346"/>
                </a:lnTo>
                <a:close/>
                <a:moveTo>
                  <a:pt x="257" y="266"/>
                </a:moveTo>
                <a:lnTo>
                  <a:pt x="257" y="266"/>
                </a:lnTo>
                <a:cubicBezTo>
                  <a:pt x="204" y="266"/>
                  <a:pt x="204" y="266"/>
                  <a:pt x="204" y="266"/>
                </a:cubicBezTo>
                <a:cubicBezTo>
                  <a:pt x="204" y="133"/>
                  <a:pt x="204" y="133"/>
                  <a:pt x="204" y="133"/>
                </a:cubicBezTo>
                <a:cubicBezTo>
                  <a:pt x="257" y="133"/>
                  <a:pt x="257" y="133"/>
                  <a:pt x="257" y="133"/>
                </a:cubicBezTo>
                <a:lnTo>
                  <a:pt x="257" y="266"/>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pPr eaLnBrk="1" hangingPunct="1">
              <a:defRPr/>
            </a:pPr>
            <a:endParaRPr lang="zh-CN" altLang="en-US"/>
          </a:p>
        </p:txBody>
      </p:sp>
      <p:sp>
        <p:nvSpPr>
          <p:cNvPr id="107" name="Freeform 47"/>
          <p:cNvSpPr>
            <a:spLocks noChangeArrowheads="1"/>
          </p:cNvSpPr>
          <p:nvPr/>
        </p:nvSpPr>
        <p:spPr bwMode="auto">
          <a:xfrm>
            <a:off x="5428314" y="2096347"/>
            <a:ext cx="357344" cy="292471"/>
          </a:xfrm>
          <a:custGeom>
            <a:avLst/>
            <a:gdLst>
              <a:gd name="T0" fmla="*/ 221804 w 498"/>
              <a:gd name="T1" fmla="*/ 194813 h 435"/>
              <a:gd name="T2" fmla="*/ 221804 w 498"/>
              <a:gd name="T3" fmla="*/ 194813 h 435"/>
              <a:gd name="T4" fmla="*/ 217341 w 498"/>
              <a:gd name="T5" fmla="*/ 147232 h 435"/>
              <a:gd name="T6" fmla="*/ 189671 w 498"/>
              <a:gd name="T7" fmla="*/ 131521 h 435"/>
              <a:gd name="T8" fmla="*/ 166018 w 498"/>
              <a:gd name="T9" fmla="*/ 103691 h 435"/>
              <a:gd name="T10" fmla="*/ 174051 w 498"/>
              <a:gd name="T11" fmla="*/ 87980 h 435"/>
              <a:gd name="T12" fmla="*/ 182084 w 498"/>
              <a:gd name="T13" fmla="*/ 71372 h 435"/>
              <a:gd name="T14" fmla="*/ 178068 w 498"/>
              <a:gd name="T15" fmla="*/ 67781 h 435"/>
              <a:gd name="T16" fmla="*/ 182084 w 498"/>
              <a:gd name="T17" fmla="*/ 51621 h 435"/>
              <a:gd name="T18" fmla="*/ 154415 w 498"/>
              <a:gd name="T19" fmla="*/ 27830 h 435"/>
              <a:gd name="T20" fmla="*/ 126745 w 498"/>
              <a:gd name="T21" fmla="*/ 51621 h 435"/>
              <a:gd name="T22" fmla="*/ 130762 w 498"/>
              <a:gd name="T23" fmla="*/ 67781 h 435"/>
              <a:gd name="T24" fmla="*/ 126745 w 498"/>
              <a:gd name="T25" fmla="*/ 71372 h 435"/>
              <a:gd name="T26" fmla="*/ 134778 w 498"/>
              <a:gd name="T27" fmla="*/ 87980 h 435"/>
              <a:gd name="T28" fmla="*/ 138795 w 498"/>
              <a:gd name="T29" fmla="*/ 103691 h 435"/>
              <a:gd name="T30" fmla="*/ 130762 w 498"/>
              <a:gd name="T31" fmla="*/ 123441 h 435"/>
              <a:gd name="T32" fmla="*/ 170035 w 498"/>
              <a:gd name="T33" fmla="*/ 163392 h 435"/>
              <a:gd name="T34" fmla="*/ 170035 w 498"/>
              <a:gd name="T35" fmla="*/ 194813 h 435"/>
              <a:gd name="T36" fmla="*/ 221804 w 498"/>
              <a:gd name="T37" fmla="*/ 194813 h 435"/>
              <a:gd name="T38" fmla="*/ 115142 w 498"/>
              <a:gd name="T39" fmla="*/ 135561 h 435"/>
              <a:gd name="T40" fmla="*/ 115142 w 498"/>
              <a:gd name="T41" fmla="*/ 135561 h 435"/>
              <a:gd name="T42" fmla="*/ 83455 w 498"/>
              <a:gd name="T43" fmla="*/ 103691 h 435"/>
              <a:gd name="T44" fmla="*/ 95059 w 498"/>
              <a:gd name="T45" fmla="*/ 75412 h 435"/>
              <a:gd name="T46" fmla="*/ 103092 w 498"/>
              <a:gd name="T47" fmla="*/ 59701 h 435"/>
              <a:gd name="T48" fmla="*/ 99075 w 498"/>
              <a:gd name="T49" fmla="*/ 51621 h 435"/>
              <a:gd name="T50" fmla="*/ 103092 w 498"/>
              <a:gd name="T51" fmla="*/ 31870 h 435"/>
              <a:gd name="T52" fmla="*/ 67389 w 498"/>
              <a:gd name="T53" fmla="*/ 0 h 435"/>
              <a:gd name="T54" fmla="*/ 31686 w 498"/>
              <a:gd name="T55" fmla="*/ 31870 h 435"/>
              <a:gd name="T56" fmla="*/ 31686 w 498"/>
              <a:gd name="T57" fmla="*/ 51621 h 435"/>
              <a:gd name="T58" fmla="*/ 31686 w 498"/>
              <a:gd name="T59" fmla="*/ 59701 h 435"/>
              <a:gd name="T60" fmla="*/ 39719 w 498"/>
              <a:gd name="T61" fmla="*/ 75412 h 435"/>
              <a:gd name="T62" fmla="*/ 47753 w 498"/>
              <a:gd name="T63" fmla="*/ 103691 h 435"/>
              <a:gd name="T64" fmla="*/ 20083 w 498"/>
              <a:gd name="T65" fmla="*/ 135561 h 435"/>
              <a:gd name="T66" fmla="*/ 0 w 498"/>
              <a:gd name="T67" fmla="*/ 155312 h 435"/>
              <a:gd name="T68" fmla="*/ 0 w 498"/>
              <a:gd name="T69" fmla="*/ 194813 h 435"/>
              <a:gd name="T70" fmla="*/ 154415 w 498"/>
              <a:gd name="T71" fmla="*/ 194813 h 435"/>
              <a:gd name="T72" fmla="*/ 154415 w 498"/>
              <a:gd name="T73" fmla="*/ 163392 h 435"/>
              <a:gd name="T74" fmla="*/ 115142 w 498"/>
              <a:gd name="T75" fmla="*/ 135561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pPr eaLnBrk="1" hangingPunct="1">
              <a:defRPr/>
            </a:pPr>
            <a:endParaRPr lang="zh-CN" altLang="en-US"/>
          </a:p>
        </p:txBody>
      </p:sp>
      <p:sp>
        <p:nvSpPr>
          <p:cNvPr id="108" name="Freeform 116"/>
          <p:cNvSpPr>
            <a:spLocks noChangeArrowheads="1"/>
          </p:cNvSpPr>
          <p:nvPr/>
        </p:nvSpPr>
        <p:spPr bwMode="auto">
          <a:xfrm>
            <a:off x="7452320" y="2056860"/>
            <a:ext cx="315988" cy="331958"/>
          </a:xfrm>
          <a:custGeom>
            <a:avLst/>
            <a:gdLst>
              <a:gd name="T0" fmla="*/ 179798 w 445"/>
              <a:gd name="T1" fmla="*/ 71025 h 462"/>
              <a:gd name="T2" fmla="*/ 179798 w 445"/>
              <a:gd name="T3" fmla="*/ 71025 h 462"/>
              <a:gd name="T4" fmla="*/ 119566 w 445"/>
              <a:gd name="T5" fmla="*/ 3574 h 462"/>
              <a:gd name="T6" fmla="*/ 16182 w 445"/>
              <a:gd name="T7" fmla="*/ 110781 h 462"/>
              <a:gd name="T8" fmla="*/ 4045 w 445"/>
              <a:gd name="T9" fmla="*/ 142497 h 462"/>
              <a:gd name="T10" fmla="*/ 36409 w 445"/>
              <a:gd name="T11" fmla="*/ 158578 h 462"/>
              <a:gd name="T12" fmla="*/ 44050 w 445"/>
              <a:gd name="T13" fmla="*/ 154558 h 462"/>
              <a:gd name="T14" fmla="*/ 60232 w 445"/>
              <a:gd name="T15" fmla="*/ 166172 h 462"/>
              <a:gd name="T16" fmla="*/ 71919 w 445"/>
              <a:gd name="T17" fmla="*/ 193867 h 462"/>
              <a:gd name="T18" fmla="*/ 84055 w 445"/>
              <a:gd name="T19" fmla="*/ 201908 h 462"/>
              <a:gd name="T20" fmla="*/ 107879 w 445"/>
              <a:gd name="T21" fmla="*/ 193867 h 462"/>
              <a:gd name="T22" fmla="*/ 111924 w 445"/>
              <a:gd name="T23" fmla="*/ 185827 h 462"/>
              <a:gd name="T24" fmla="*/ 103833 w 445"/>
              <a:gd name="T25" fmla="*/ 174213 h 462"/>
              <a:gd name="T26" fmla="*/ 91697 w 445"/>
              <a:gd name="T27" fmla="*/ 150538 h 462"/>
              <a:gd name="T28" fmla="*/ 103833 w 445"/>
              <a:gd name="T29" fmla="*/ 138477 h 462"/>
              <a:gd name="T30" fmla="*/ 187439 w 445"/>
              <a:gd name="T31" fmla="*/ 158578 h 462"/>
              <a:gd name="T32" fmla="*/ 179798 w 445"/>
              <a:gd name="T33" fmla="*/ 71025 h 462"/>
              <a:gd name="T34" fmla="*/ 175303 w 445"/>
              <a:gd name="T35" fmla="*/ 138477 h 462"/>
              <a:gd name="T36" fmla="*/ 175303 w 445"/>
              <a:gd name="T37" fmla="*/ 138477 h 462"/>
              <a:gd name="T38" fmla="*/ 135747 w 445"/>
              <a:gd name="T39" fmla="*/ 91127 h 462"/>
              <a:gd name="T40" fmla="*/ 127656 w 445"/>
              <a:gd name="T41" fmla="*/ 27695 h 462"/>
              <a:gd name="T42" fmla="*/ 163616 w 445"/>
              <a:gd name="T43" fmla="*/ 79066 h 462"/>
              <a:gd name="T44" fmla="*/ 175303 w 445"/>
              <a:gd name="T45" fmla="*/ 138477 h 4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pPr eaLnBrk="1" hangingPunct="1">
              <a:defRPr/>
            </a:pPr>
            <a:endParaRPr lang="zh-CN" altLang="en-US"/>
          </a:p>
        </p:txBody>
      </p:sp>
      <p:sp>
        <p:nvSpPr>
          <p:cNvPr id="109" name="TextBox 7"/>
          <p:cNvSpPr txBox="1"/>
          <p:nvPr/>
        </p:nvSpPr>
        <p:spPr>
          <a:xfrm>
            <a:off x="937692" y="144686"/>
            <a:ext cx="3024335" cy="400110"/>
          </a:xfrm>
          <a:prstGeom prst="rect">
            <a:avLst/>
          </a:prstGeom>
          <a:noFill/>
        </p:spPr>
        <p:txBody>
          <a:bodyPr wrap="square" rtlCol="0">
            <a:spAutoFit/>
          </a:bodyPr>
          <a:lstStyle/>
          <a:p>
            <a:r>
              <a:rPr lang="zh-CN" altLang="en-US" sz="2000" b="1" dirty="0" smtClean="0">
                <a:solidFill>
                  <a:srgbClr val="2D221B"/>
                </a:solidFill>
                <a:latin typeface="微软雅黑" pitchFamily="34" charset="-122"/>
                <a:ea typeface="微软雅黑" pitchFamily="34" charset="-122"/>
                <a:cs typeface="Vrinda" panose="020B0502040204020203" pitchFamily="34" charset="0"/>
              </a:rPr>
              <a:t>国家奖助学金</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Tree>
    <p:extLst>
      <p:ext uri="{BB962C8B-B14F-4D97-AF65-F5344CB8AC3E}">
        <p14:creationId xmlns:p14="http://schemas.microsoft.com/office/powerpoint/2010/main" xmlns="" val="31351291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TotalTime>
  <Words>858</Words>
  <Application>Microsoft Office PowerPoint</Application>
  <PresentationFormat>全屏显示(16:9)</PresentationFormat>
  <Paragraphs>170</Paragraphs>
  <Slides>17</Slides>
  <Notes>0</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dell</cp:lastModifiedBy>
  <cp:revision>30</cp:revision>
  <dcterms:created xsi:type="dcterms:W3CDTF">2016-07-13T03:16:31Z</dcterms:created>
  <dcterms:modified xsi:type="dcterms:W3CDTF">2018-01-09T01:52:05Z</dcterms:modified>
</cp:coreProperties>
</file>